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comments/modernComment_100_5E06BCEB.xml" ContentType="application/vnd.ms-powerpoint.comments+xml"/>
  <Override PartName="/ppt/comments/modernComment_102_AED1DB2B.xml" ContentType="application/vnd.ms-powerpoint.comments+xml"/>
  <Override PartName="/ppt/comments/modernComment_120_261CF3D3.xml" ContentType="application/vnd.ms-powerpoint.comments+xml"/>
  <Override PartName="/ppt/comments/modernComment_11B_7C67D528.xml" ContentType="application/vnd.ms-powerpoint.comments+xml"/>
  <Override PartName="/ppt/comments/modernComment_116_C48AB8C7.xml" ContentType="application/vnd.ms-powerpoint.comments+xml"/>
  <Override PartName="/ppt/comments/modernComment_11D_A3945690.xml" ContentType="application/vnd.ms-powerpoint.comments+xml"/>
  <Override PartName="/ppt/comments/modernComment_11C_2C82BDE.xml" ContentType="application/vnd.ms-powerpoint.comments+xml"/>
  <Override PartName="/ppt/comments/modernComment_114_4BC19EFE.xml" ContentType="application/vnd.ms-powerpoint.comments+xml"/>
  <Override PartName="/ppt/comments/modernComment_11E_C5D3D6C8.xml" ContentType="application/vnd.ms-powerpoint.comments+xml"/>
  <Override PartName="/ppt/comments/modernComment_11A_5FCA5E8F.xml" ContentType="application/vnd.ms-powerpoint.comments+xml"/>
  <Override PartName="/ppt/comments/modernComment_119_D3802A2E.xml" ContentType="application/vnd.ms-powerpoint.comments+xml"/>
  <Override PartName="/ppt/comments/modernComment_118_4D05E8E7.xml" ContentType="application/vnd.ms-powerpoint.comments+xml"/>
  <Override PartName="/ppt/comments/modernComment_110_B58BD616.xml" ContentType="application/vnd.ms-powerpoint.comments+xml"/>
  <Override PartName="/ppt/comments/modernComment_121_474FD9B9.xml" ContentType="application/vnd.ms-powerpoint.comments+xml"/>
  <Override PartName="/ppt/comments/modernComment_122_423DA449.xml" ContentType="application/vnd.ms-powerpoint.comments+xml"/>
  <Override PartName="/ppt/comments/modernComment_10F_8FA04781.xml" ContentType="application/vnd.ms-powerpoint.comments+xml"/>
  <Override PartName="/ppt/comments/modernComment_10E_9F79CD85.xml" ContentType="application/vnd.ms-powerpoint.comments+xml"/>
  <Override PartName="/ppt/comments/modernComment_10C_5990FA80.xml" ContentType="application/vnd.ms-powerpoint.comments+xml"/>
  <Override PartName="/ppt/comments/modernComment_109_C9A457DF.xml" ContentType="application/vnd.ms-powerpoint.comments+xml"/>
  <Override PartName="/ppt/comments/modernComment_108_5D555E85.xml" ContentType="application/vnd.ms-powerpoint.comments+xml"/>
  <Override PartName="/ppt/comments/modernComment_107_49E7916B.xml" ContentType="application/vnd.ms-powerpoint.comments+xml"/>
  <Override PartName="/ppt/comments/modernComment_106_E6FCB98A.xml" ContentType="application/vnd.ms-powerpoint.comments+xml"/>
  <Override PartName="/ppt/comments/modernComment_105_6EB7CE00.xml" ContentType="application/vnd.ms-powerpoint.comments+xml"/>
  <Override PartName="/ppt/comments/modernComment_104_335A97D3.xml" ContentType="application/vnd.ms-powerpoint.comments+xml"/>
  <Override PartName="/ppt/comments/modernComment_123_FB0A504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72" r:id="rId3"/>
    <p:sldMasterId id="2147483696" r:id="rId4"/>
    <p:sldMasterId id="2147483648" r:id="rId5"/>
  </p:sldMasterIdLst>
  <p:sldIdLst>
    <p:sldId id="256" r:id="rId6"/>
    <p:sldId id="258" r:id="rId7"/>
    <p:sldId id="288" r:id="rId8"/>
    <p:sldId id="283" r:id="rId9"/>
    <p:sldId id="278" r:id="rId10"/>
    <p:sldId id="285" r:id="rId11"/>
    <p:sldId id="284" r:id="rId12"/>
    <p:sldId id="276" r:id="rId13"/>
    <p:sldId id="286" r:id="rId14"/>
    <p:sldId id="282" r:id="rId15"/>
    <p:sldId id="281" r:id="rId16"/>
    <p:sldId id="280" r:id="rId17"/>
    <p:sldId id="272" r:id="rId18"/>
    <p:sldId id="289" r:id="rId19"/>
    <p:sldId id="290" r:id="rId20"/>
    <p:sldId id="271" r:id="rId21"/>
    <p:sldId id="270" r:id="rId22"/>
    <p:sldId id="268" r:id="rId23"/>
    <p:sldId id="296" r:id="rId24"/>
    <p:sldId id="298" r:id="rId25"/>
    <p:sldId id="300" r:id="rId26"/>
    <p:sldId id="265" r:id="rId27"/>
    <p:sldId id="264" r:id="rId28"/>
    <p:sldId id="263" r:id="rId29"/>
    <p:sldId id="262" r:id="rId30"/>
    <p:sldId id="261" r:id="rId31"/>
    <p:sldId id="299" r:id="rId32"/>
    <p:sldId id="260" r:id="rId33"/>
    <p:sldId id="295" r:id="rId34"/>
    <p:sldId id="259" r:id="rId35"/>
    <p:sldId id="29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EEBA12-3838-1B5F-8B2B-3C7BC7D33944}" name="tobias.papen@365h-brs.de" initials="to" userId="S::tobias.papen@365h-brs.de::651c4685-4634-47d8-b2d5-21c62dedd11b" providerId="AD"/>
  <p188:author id="{89B7FD97-CAF7-B6DF-8F4B-75126D4B0950}" name="Gastbenutzer" initials="Ga" userId="S::urn:spo:anon#22e81a827f78847258d6827e942ca365ddb222b64d46deebea5b86b9c74e6af2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1BC30-B9F3-0D17-385F-E797D944444B}" v="102" dt="2023-01-09T11:11:38.822"/>
    <p1510:client id="{2131BD48-525B-4646-BDF9-72C0F3FD09A0}" v="2" dt="2023-01-09T12:25:39.593"/>
    <p1510:client id="{223A9580-9CC4-3711-5A96-F50E619F6E93}" v="56" dt="2023-01-08T23:24:56.173"/>
    <p1510:client id="{26B73848-BA52-4D30-8D27-B8F93B7CDED6}" v="6" dt="2023-01-06T14:28:27.890"/>
    <p1510:client id="{292DC6A1-7F9B-E197-4E26-866E5530C24C}" v="262" dt="2023-01-08T13:53:01.470"/>
    <p1510:client id="{2FB4DA19-B5D4-C977-F18F-4AD98A66BCCD}" v="315" dt="2023-01-09T12:17:30.347"/>
    <p1510:client id="{338E6C68-FD5A-E567-AD72-38BF0301667E}" v="74" dt="2023-01-06T14:59:05.961"/>
    <p1510:client id="{575BC94B-F363-94F5-F398-C54D2CA92081}" v="109" dt="2023-01-08T20:11:18.749"/>
    <p1510:client id="{69C7E104-7727-2E18-8B0E-60ECE09D7448}" v="521" dt="2023-01-06T15:01:25.695"/>
    <p1510:client id="{6DCDEF63-7A6F-293D-481F-8373520FA438}" v="329" dt="2023-01-06T15:01:38.899"/>
    <p1510:client id="{75AA95B5-56FA-3103-16A6-B8FC2742EF50}" v="241" dt="2023-01-08T14:44:44.643"/>
    <p1510:client id="{7DE46D56-0883-E3B3-A0ED-F77E768AB7FA}" v="311" dt="2023-01-08T12:40:38.561"/>
    <p1510:client id="{870C25D9-5481-436E-BACC-0A982629AFAD}" v="108" dt="2023-01-06T14:24:21.559"/>
    <p1510:client id="{8769B316-60E6-88A5-2714-DC245A343E8F}" v="16" dt="2023-01-09T12:59:49.770"/>
    <p1510:client id="{8A4332BF-6ABB-D77D-1193-D30670503D1D}" v="58" dt="2023-01-06T14:39:24.726"/>
    <p1510:client id="{92537B9E-FA58-F0D2-C4EB-972F5B408D8B}" v="2" dt="2023-01-09T21:47:45.647"/>
    <p1510:client id="{94051E82-DC87-B73E-BD62-ABAF225C0B58}" v="662" dt="2023-01-08T15:23:01.031"/>
    <p1510:client id="{9FD6D585-27D1-4E4C-E48C-C832C774D656}" v="233" dt="2023-01-08T19:33:25.606"/>
    <p1510:client id="{9FF93574-B46F-3BBA-376D-A11000A52D74}" v="1013" dt="2023-01-08T19:29:31.723"/>
    <p1510:client id="{A18F9BF5-73E7-40F0-9218-4422352927E0}" v="2" dt="2023-01-06T14:29:30.485"/>
    <p1510:client id="{C7F8EDF4-9CBE-5DAE-7AE1-DFF87F8D489E}" v="549" dt="2023-01-08T15:17:54.032"/>
    <p1510:client id="{EEE09051-AF62-C595-93C3-17999980AF6D}" v="973" dt="2023-01-08T19:45:02.149"/>
    <p1510:client id="{F82EB28F-76EC-9CA3-54A2-186F9D77E6F8}" v="649" dt="2023-01-09T11:21:53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omments/modernComment_100_5E06BC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35BAFF-0AFA-4760-BDED-996EBEF612D6}" authorId="{89B7FD97-CAF7-B6DF-8F4B-75126D4B0950}" created="2023-01-06T14:45:25.063">
    <pc:sldMkLst xmlns:pc="http://schemas.microsoft.com/office/powerpoint/2013/main/command">
      <pc:docMk/>
      <pc:sldMk cId="1577499883" sldId="256"/>
    </pc:sldMkLst>
    <p188:replyLst>
      <p188:reply id="{270A016A-190C-4045-A31E-3BCABB88680F}" authorId="{89B7FD97-CAF7-B6DF-8F4B-75126D4B0950}" created="2023-01-08T14:47:21.779">
        <p188:txBody>
          <a:bodyPr/>
          <a:lstStyle/>
          <a:p>
            <a:r>
              <a:rPr lang="en-US"/>
              <a:t>Simon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02_AED1DB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33E736-C270-4086-91C5-A680569FE840}" authorId="{89B7FD97-CAF7-B6DF-8F4B-75126D4B0950}" created="2023-01-06T14:45:20.188">
    <pc:sldMkLst xmlns:pc="http://schemas.microsoft.com/office/powerpoint/2013/main/command">
      <pc:docMk/>
      <pc:sldMk cId="2932988715" sldId="258"/>
    </pc:sldMkLst>
    <p188:replyLst>
      <p188:reply id="{715198D1-CCE5-4EBC-894E-5B0A08FBA30F}" authorId="{89B7FD97-CAF7-B6DF-8F4B-75126D4B0950}" created="2023-01-08T14:47:27.733">
        <p188:txBody>
          <a:bodyPr/>
          <a:lstStyle/>
          <a:p>
            <a:r>
              <a:rPr lang="en-US"/>
              <a:t>Simon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04_335A97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7F2F31-C7B6-41A0-B430-6739078A692B}" authorId="{89B7FD97-CAF7-B6DF-8F4B-75126D4B0950}" created="2023-01-08T14:56:45.517">
    <pc:sldMkLst xmlns:pc="http://schemas.microsoft.com/office/powerpoint/2013/main/command">
      <pc:docMk/>
      <pc:sldMk cId="861575123" sldId="260"/>
    </pc:sldMkLst>
    <p188:txBody>
      <a:bodyPr/>
      <a:lstStyle/>
      <a:p>
        <a:r>
          <a:rPr lang="en-US"/>
          <a:t>Tobias</a:t>
        </a:r>
      </a:p>
    </p188:txBody>
  </p188:cm>
</p188:cmLst>
</file>

<file path=ppt/comments/modernComment_105_6EB7CE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686854-6B47-4519-BD48-A3334A3DC5BC}" authorId="{89B7FD97-CAF7-B6DF-8F4B-75126D4B0950}" created="2023-01-08T14:56:35.704">
    <pc:sldMkLst xmlns:pc="http://schemas.microsoft.com/office/powerpoint/2013/main/command">
      <pc:docMk/>
      <pc:sldMk cId="1857539584" sldId="261"/>
    </pc:sldMkLst>
    <p188:txBody>
      <a:bodyPr/>
      <a:lstStyle/>
      <a:p>
        <a:r>
          <a:rPr lang="en-US"/>
          <a:t>Jan Felix</a:t>
        </a:r>
      </a:p>
    </p188:txBody>
  </p188:cm>
</p188:cmLst>
</file>

<file path=ppt/comments/modernComment_106_E6FCB9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EB4990-52F0-4FCA-94C8-F8095B9DC5DB}" authorId="{89B7FD97-CAF7-B6DF-8F4B-75126D4B0950}" created="2023-01-08T14:56:30.829">
    <pc:sldMkLst xmlns:pc="http://schemas.microsoft.com/office/powerpoint/2013/main/command">
      <pc:docMk/>
      <pc:sldMk cId="3875322250" sldId="262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07_49E791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7F17A2-E619-4DBC-B62A-C6B3316FE70D}" authorId="{89B7FD97-CAF7-B6DF-8F4B-75126D4B0950}" created="2023-01-08T14:56:25.360">
    <pc:sldMkLst xmlns:pc="http://schemas.microsoft.com/office/powerpoint/2013/main/command">
      <pc:docMk/>
      <pc:sldMk cId="1239912811" sldId="263"/>
    </pc:sldMkLst>
    <p188:txBody>
      <a:bodyPr/>
      <a:lstStyle/>
      <a:p>
        <a:r>
          <a:rPr lang="en-US"/>
          <a:t>Simon</a:t>
        </a:r>
      </a:p>
    </p188:txBody>
  </p188:cm>
</p188:cmLst>
</file>

<file path=ppt/comments/modernComment_108_5D555E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715C68-FA06-45D9-B118-CC7A206BFF42}" authorId="{89B7FD97-CAF7-B6DF-8F4B-75126D4B0950}" created="2023-01-06T14:46:24.908">
    <pc:sldMkLst xmlns:pc="http://schemas.microsoft.com/office/powerpoint/2013/main/command">
      <pc:docMk/>
      <pc:sldMk cId="1565875845" sldId="264"/>
    </pc:sldMkLst>
    <p188:replyLst>
      <p188:reply id="{4FD9B39C-C7C2-4E05-B0F1-8EABBFE75B74}" authorId="{89B7FD97-CAF7-B6DF-8F4B-75126D4B0950}" created="2023-01-08T15:15:17.237">
        <p188:txBody>
          <a:bodyPr/>
          <a:lstStyle/>
          <a:p>
            <a:r>
              <a:rPr lang="en-US"/>
              <a:t>Simon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09_C9A457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9D2AA4-215A-45BB-AAEC-C7F01F8C876F}" authorId="{89B7FD97-CAF7-B6DF-8F4B-75126D4B0950}" created="2023-01-08T14:54:30.138">
    <pc:sldMkLst xmlns:pc="http://schemas.microsoft.com/office/powerpoint/2013/main/command">
      <pc:docMk/>
      <pc:sldMk cId="3382990815" sldId="265"/>
    </pc:sldMkLst>
    <p188:txBody>
      <a:bodyPr/>
      <a:lstStyle/>
      <a:p>
        <a:r>
          <a:rPr lang="en-US"/>
          <a:t>Tobias</a:t>
        </a:r>
      </a:p>
    </p188:txBody>
  </p188:cm>
</p188:cmLst>
</file>

<file path=ppt/comments/modernComment_10C_5990FA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D4E86D-3E57-415A-ADAF-18B2DC7A846B}" authorId="{56EEBA12-3838-1B5F-8B2B-3C7BC7D33944}" created="2023-01-06T14:45:29.733">
    <pc:sldMkLst xmlns:pc="http://schemas.microsoft.com/office/powerpoint/2013/main/command">
      <pc:docMk/>
      <pc:sldMk cId="1502673536" sldId="268"/>
    </pc:sldMkLst>
    <p188:replyLst>
      <p188:reply id="{6960E7CC-DDD7-43F7-B791-9D4171CA4BA3}" authorId="{89B7FD97-CAF7-B6DF-8F4B-75126D4B0950}" created="2023-01-08T14:54:13.669">
        <p188:txBody>
          <a:bodyPr/>
          <a:lstStyle/>
          <a:p>
            <a:r>
              <a:rPr lang="en-US"/>
              <a:t>Tobias</a:t>
            </a:r>
          </a:p>
        </p188:txBody>
      </p188:reply>
    </p188:replyLst>
    <p188:txBody>
      <a:bodyPr/>
      <a:lstStyle/>
      <a:p>
        <a:r>
          <a:rPr lang="de-DE"/>
          <a:t>Fertig</a:t>
        </a:r>
      </a:p>
    </p188:txBody>
  </p188:cm>
</p188:cmLst>
</file>

<file path=ppt/comments/modernComment_10E_9F79CD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400239-EDEB-4B8A-88B6-CE7EDAD8A6A8}" authorId="{89B7FD97-CAF7-B6DF-8F4B-75126D4B0950}" created="2023-01-08T14:54:03.825">
    <pc:sldMkLst xmlns:pc="http://schemas.microsoft.com/office/powerpoint/2013/main/command">
      <pc:docMk/>
      <pc:sldMk cId="2675559813" sldId="270"/>
    </pc:sldMkLst>
    <p188:txBody>
      <a:bodyPr/>
      <a:lstStyle/>
      <a:p>
        <a:r>
          <a:rPr lang="en-US"/>
          <a:t>Tobias</a:t>
        </a:r>
      </a:p>
    </p188:txBody>
  </p188:cm>
</p188:cmLst>
</file>

<file path=ppt/comments/modernComment_10F_8FA047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B9D0EE-091C-409C-9F4C-BAD92677302A}" authorId="{89B7FD97-CAF7-B6DF-8F4B-75126D4B0950}" created="2023-01-06T14:45:39.782">
    <pc:sldMkLst xmlns:pc="http://schemas.microsoft.com/office/powerpoint/2013/main/command">
      <pc:docMk/>
      <pc:sldMk cId="2409645953" sldId="271"/>
    </pc:sldMkLst>
    <p188:replyLst>
      <p188:reply id="{AA8B3F19-7F27-4E62-9152-7B87CD1C0C9B}" authorId="{89B7FD97-CAF7-B6DF-8F4B-75126D4B0950}" created="2023-01-08T14:53:59.809">
        <p188:txBody>
          <a:bodyPr/>
          <a:lstStyle/>
          <a:p>
            <a:r>
              <a:rPr lang="en-US"/>
              <a:t>Tobias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10_B58BD6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549E78-FD49-4797-9194-604A61774C0F}" authorId="{89B7FD97-CAF7-B6DF-8F4B-75126D4B0950}" created="2023-01-08T14:53:36.996">
    <pc:sldMkLst xmlns:pc="http://schemas.microsoft.com/office/powerpoint/2013/main/command">
      <pc:docMk/>
      <pc:sldMk cId="3045840406" sldId="272"/>
    </pc:sldMkLst>
    <p188:txBody>
      <a:bodyPr/>
      <a:lstStyle/>
      <a:p>
        <a:r>
          <a:rPr lang="en-US"/>
          <a:t>Simon</a:t>
        </a:r>
      </a:p>
    </p188:txBody>
  </p188:cm>
</p188:cmLst>
</file>

<file path=ppt/comments/modernComment_114_4BC19E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5A599F-27C9-4727-86D0-B96485E82C4A}" authorId="{89B7FD97-CAF7-B6DF-8F4B-75126D4B0950}" created="2023-01-08T14:48:04.093">
    <pc:sldMkLst xmlns:pc="http://schemas.microsoft.com/office/powerpoint/2013/main/command">
      <pc:docMk/>
      <pc:sldMk cId="1270980350" sldId="276"/>
    </pc:sldMkLst>
    <p188:txBody>
      <a:bodyPr/>
      <a:lstStyle/>
      <a:p>
        <a:r>
          <a:rPr lang="en-US"/>
          <a:t>Simon</a:t>
        </a:r>
      </a:p>
    </p188:txBody>
  </p188:cm>
</p188:cmLst>
</file>

<file path=ppt/comments/modernComment_116_C48AB8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E01B14-C71E-4F80-BF72-6D91A35E3616}" authorId="{89B7FD97-CAF7-B6DF-8F4B-75126D4B0950}" created="2023-01-06T14:45:08.219">
    <pc:sldMkLst xmlns:pc="http://schemas.microsoft.com/office/powerpoint/2013/main/command">
      <pc:docMk/>
      <pc:sldMk cId="3297425607" sldId="278"/>
    </pc:sldMkLst>
    <p188:replyLst>
      <p188:reply id="{91EFE02E-A393-4770-8F8F-5E4BC8A5D1AA}" authorId="{89B7FD97-CAF7-B6DF-8F4B-75126D4B0950}" created="2023-01-08T14:47:44.014">
        <p188:txBody>
          <a:bodyPr/>
          <a:lstStyle/>
          <a:p>
            <a:r>
              <a:rPr lang="en-US"/>
              <a:t>Jan Felix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18_4D05E8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E36EB3-93A9-4FE2-B0C8-763427AC0D33}" authorId="{89B7FD97-CAF7-B6DF-8F4B-75126D4B0950}" created="2023-01-08T14:48:23.281">
    <pc:sldMkLst xmlns:pc="http://schemas.microsoft.com/office/powerpoint/2013/main/command">
      <pc:docMk/>
      <pc:sldMk cId="1292232935" sldId="280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19_D3802A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351980-5BB6-4725-8459-74D2622CA713}" authorId="{89B7FD97-CAF7-B6DF-8F4B-75126D4B0950}" created="2023-01-08T14:48:17.953">
    <pc:sldMkLst xmlns:pc="http://schemas.microsoft.com/office/powerpoint/2013/main/command">
      <pc:docMk/>
      <pc:sldMk cId="3548391982" sldId="281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1A_5FCA5E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9E515F-5427-4A42-ADFB-FF18FACE04B1}" authorId="{89B7FD97-CAF7-B6DF-8F4B-75126D4B0950}" created="2023-01-08T14:48:13.937">
    <pc:sldMkLst xmlns:pc="http://schemas.microsoft.com/office/powerpoint/2013/main/command">
      <pc:docMk/>
      <pc:sldMk cId="1607097999" sldId="282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1B_7C67D5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C1AABA-1F29-4CD3-B4B7-A2E5FF7B0291}" authorId="{89B7FD97-CAF7-B6DF-8F4B-75126D4B0950}" created="2023-01-06T14:45:14.625">
    <pc:sldMkLst xmlns:pc="http://schemas.microsoft.com/office/powerpoint/2013/main/command">
      <pc:docMk/>
      <pc:sldMk cId="2087179560" sldId="283"/>
    </pc:sldMkLst>
    <p188:replyLst>
      <p188:reply id="{330DD410-120A-4BDC-A29D-2238B65BF3A6}" authorId="{89B7FD97-CAF7-B6DF-8F4B-75126D4B0950}" created="2023-01-08T14:47:39.452">
        <p188:txBody>
          <a:bodyPr/>
          <a:lstStyle/>
          <a:p>
            <a:r>
              <a:rPr lang="en-US"/>
              <a:t>Jan Felix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1C_2C82B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1517B0-DB11-4E3B-86E2-F9DF8990C996}" authorId="{89B7FD97-CAF7-B6DF-8F4B-75126D4B0950}" created="2023-01-08T11:27:55.945">
    <pc:sldMkLst xmlns:pc="http://schemas.microsoft.com/office/powerpoint/2013/main/command">
      <pc:docMk/>
      <pc:sldMk cId="46672862" sldId="284"/>
    </pc:sldMkLst>
    <p188:replyLst>
      <p188:reply id="{B8953BCA-66BC-4C20-9329-8C79FFA26ECA}" authorId="{89B7FD97-CAF7-B6DF-8F4B-75126D4B0950}" created="2023-01-08T14:47:57.218">
        <p188:txBody>
          <a:bodyPr/>
          <a:lstStyle/>
          <a:p>
            <a:r>
              <a:rPr lang="en-US"/>
              <a:t>Jan Felix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1D_A39456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34BD04-09D4-461D-99BA-8516570BEB85}" authorId="{89B7FD97-CAF7-B6DF-8F4B-75126D4B0950}" created="2023-01-08T12:40:38.561">
    <pc:sldMkLst xmlns:pc="http://schemas.microsoft.com/office/powerpoint/2013/main/command">
      <pc:docMk/>
      <pc:sldMk cId="2744407696" sldId="285"/>
    </pc:sldMkLst>
    <p188:replyLst>
      <p188:reply id="{F25832DC-21CD-40DE-A063-692E33DA4549}" authorId="{89B7FD97-CAF7-B6DF-8F4B-75126D4B0950}" created="2023-01-08T14:47:50.249">
        <p188:txBody>
          <a:bodyPr/>
          <a:lstStyle/>
          <a:p>
            <a:r>
              <a:rPr lang="en-US"/>
              <a:t>Jan Felix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1E_C5D3D6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0D7852-F1BA-4E3D-98FC-9188B3F89723}" authorId="{89B7FD97-CAF7-B6DF-8F4B-75126D4B0950}" created="2023-01-08T14:48:09.843">
    <pc:sldMkLst xmlns:pc="http://schemas.microsoft.com/office/powerpoint/2013/main/command">
      <pc:docMk/>
      <pc:sldMk cId="3318994632" sldId="286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20_261CF3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CE560B-E07C-4082-BF88-13306A48BD0B}" authorId="{89B7FD97-CAF7-B6DF-8F4B-75126D4B0950}" created="2023-01-08T14:46:28.403">
    <pc:sldMkLst xmlns:pc="http://schemas.microsoft.com/office/powerpoint/2013/main/command">
      <pc:docMk/>
      <pc:sldMk cId="639431635" sldId="288"/>
    </pc:sldMkLst>
    <p188:replyLst>
      <p188:reply id="{280CD43C-9527-4E68-B90B-F3EA2AD129D7}" authorId="{89B7FD97-CAF7-B6DF-8F4B-75126D4B0950}" created="2023-01-08T14:47:34.405">
        <p188:txBody>
          <a:bodyPr/>
          <a:lstStyle/>
          <a:p>
            <a:r>
              <a:rPr lang="en-US"/>
              <a:t>Simon</a:t>
            </a:r>
          </a:p>
        </p188:txBody>
      </p188:reply>
    </p188:replyLst>
    <p188:txBody>
      <a:bodyPr/>
      <a:lstStyle/>
      <a:p>
        <a:r>
          <a:rPr lang="en-US"/>
          <a:t>fertig</a:t>
        </a:r>
      </a:p>
    </p188:txBody>
  </p188:cm>
</p188:cmLst>
</file>

<file path=ppt/comments/modernComment_121_474FD9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CE52B1-693F-47D8-AE66-B260A41D4515}" authorId="{89B7FD97-CAF7-B6DF-8F4B-75126D4B0950}" created="2023-01-08T14:53:45.402">
    <pc:sldMkLst xmlns:pc="http://schemas.microsoft.com/office/powerpoint/2013/main/command">
      <pc:docMk/>
      <pc:sldMk cId="1196415417" sldId="289"/>
    </pc:sldMkLst>
    <p188:txBody>
      <a:bodyPr/>
      <a:lstStyle/>
      <a:p>
        <a:r>
          <a:rPr lang="en-US"/>
          <a:t>Jan Felix</a:t>
        </a:r>
      </a:p>
    </p188:txBody>
  </p188:cm>
</p188:cmLst>
</file>

<file path=ppt/comments/modernComment_122_423DA4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7B33ED-1DFB-4F7E-B69A-3E4AF0FD438E}" authorId="{89B7FD97-CAF7-B6DF-8F4B-75126D4B0950}" created="2023-01-08T14:53:49.324">
    <pc:sldMkLst xmlns:pc="http://schemas.microsoft.com/office/powerpoint/2013/main/command">
      <pc:docMk/>
      <pc:sldMk cId="1111336009" sldId="290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23_FB0A50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72F777-7B35-4246-8B8E-B7A16CDEEDCE}" authorId="{89B7FD97-CAF7-B6DF-8F4B-75126D4B0950}" created="2023-01-08T17:52:29.017">
    <pc:sldMkLst xmlns:pc="http://schemas.microsoft.com/office/powerpoint/2013/main/command">
      <pc:docMk/>
      <pc:sldMk cId="4211757126" sldId="291"/>
    </pc:sldMkLst>
    <p188:txBody>
      <a:bodyPr/>
      <a:lstStyle/>
      <a:p>
        <a:r>
          <a:rPr lang="en-US"/>
          <a:t>fertig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0B702-01CD-7A9B-3DCE-109A505C7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F90817-A067-D04D-73CF-9D0521090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2B4A6-8426-5F89-D9DF-496E32A9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1D1DD-3428-4760-8E13-0CCEB6162C6A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48170A-284B-98AA-E186-9B1ADA8E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FF3064-142F-19E9-3DF1-8106AE61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57643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2927D-CAD5-D852-74DF-866D6AF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D70F-47CA-1C87-127D-6400E31C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191988-F3CF-99F1-C9BA-1461B83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487C-CFC9-4253-A58D-3B3C865C528F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770D2-C67E-D945-BEC3-4AE3C9A3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2A8ADD-C645-A691-E31C-C3C2B7E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95972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F9AEC-2D7F-5242-B2A6-3A2ADF2E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3AA97-B6A6-36D8-453D-FB4DBE69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6852DC-E4C6-A1A9-99AA-714667A8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664A-28F3-4F88-BF48-8859291134A4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468F63-519A-FF8E-1FCC-CDC77403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55138A-9F8B-ACB6-25A0-046982D9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8386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5CAB8-B17D-18E5-6F9D-D6AB1215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D6BB4-8372-9558-1CDB-2B2174B0D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FE258A-B08D-66C5-0703-64341422B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DC1A89-33D9-AC76-9722-9D56F492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E0312-3C27-416E-BAE0-4286CFA6A6C8}" type="datetime1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AD7DDE-0498-F508-E043-612C8857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15034B-C24C-B647-4EEE-6641B5CE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6387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D03C-36CB-93C5-061B-46365E46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6B9802-F982-355A-6B17-881CCB6E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31A9A0-8C16-8E9F-57F6-F11E56E3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50FAFA-3D58-59DF-61CB-7CA134AD9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D6A6E5-3D90-3972-7966-4F545AAA7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BC110-9880-A696-D517-9F8E5447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2772-2A7E-40B5-B8B7-FCC9F6C64581}" type="datetime1">
              <a:rPr lang="de-DE" smtClean="0"/>
              <a:t>09.01.2023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1CA411-6AFF-A12D-BAFF-3603FF26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427B07-7314-DF63-2E85-10633464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14274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365E4-4037-A2B6-7727-F99DCB5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F0050E-D6FA-1453-380F-0937B726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88DC7-0968-47DE-833C-1F69D6FFCCC9}" type="datetime1">
              <a:rPr lang="de-DE" smtClean="0"/>
              <a:t>09.01.2023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E681F-32AF-7BA5-D16C-D5824C35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25110-FBBD-D1A2-AD68-8AB43DF5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1539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CF4775-0192-6F97-8A41-4D85F839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F639-9B1E-40C0-9876-DFCC317B9F73}" type="datetime1">
              <a:rPr lang="de-DE" smtClean="0"/>
              <a:t>09.01.2023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35C476-2269-4B89-32E7-0C5A914D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0100F-98B0-6DAA-60C4-E03B7BF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6018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3ED10-107E-8FF9-845A-F2DA299C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2E959-03DD-3206-5DFA-85DD812B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6ADFE7-64FF-897A-5221-7ABABDD56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328030-5A15-20B4-8DF6-6FB617BD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68D1-1BB3-43AA-9779-0F4FF6B55230}" type="datetime1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35810-5826-CB24-F610-79C206D5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F549C-4FB0-5BE8-9B1D-C7DD97EE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568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DDBBA-508B-383C-312B-645B20B4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382327-1D08-A4A7-F3EA-31E4F3E0D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D54FDA-D001-D026-2FFC-0D025B1CF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5276EB-6A5B-ABAE-6415-8567ECA7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C471-A9FF-461B-8FBB-E3EEF62EDC4F}" type="datetime1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D5C279-5DB0-531A-CB1F-885048AC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A5EF2-3869-7A52-A965-C568FF99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4345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9ECA8-ABFC-59F2-23D3-C9A03194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3AA9D1-3EDF-40BA-5BCB-50EF8D644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012DC1-84CA-DED7-64A6-D4C6DD12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B81B-2132-4500-9D4B-C29B1C429D28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1187F-635F-2797-F229-A4C722F5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74AF4E-E0CE-3FDC-60E6-38B0B698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2054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1E74E8-8FEA-27ED-9B6C-2DAC4B57E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1BFDAE-AFDA-8F52-A6E2-8298F9E07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1B8BD-DEA2-C86A-A54A-CC13AD24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1C36-0F00-45FF-A30C-BBAEEA5DC0F7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3F6E63-4B8F-1115-E020-A99EC92C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541D9-5BCD-1E7A-BD09-83F28F80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5603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0B702-01CD-7A9B-3DCE-109A505C7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F90817-A067-D04D-73CF-9D0521090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2B4A6-8426-5F89-D9DF-496E32A9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48170A-284B-98AA-E186-9B1ADA8E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FF3064-142F-19E9-3DF1-8106AE61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57643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2927D-CAD5-D852-74DF-866D6AF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D70F-47CA-1C87-127D-6400E31C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191988-F3CF-99F1-C9BA-1461B83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770D2-C67E-D945-BEC3-4AE3C9A3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2A8ADD-C645-A691-E31C-C3C2B7E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95972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F9AEC-2D7F-5242-B2A6-3A2ADF2E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3AA97-B6A6-36D8-453D-FB4DBE69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6852DC-E4C6-A1A9-99AA-714667A8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468F63-519A-FF8E-1FCC-CDC77403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55138A-9F8B-ACB6-25A0-046982D9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83867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5CAB8-B17D-18E5-6F9D-D6AB1215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D6BB4-8372-9558-1CDB-2B2174B0D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FE258A-B08D-66C5-0703-64341422B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DC1A89-33D9-AC76-9722-9D56F492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AD7DDE-0498-F508-E043-612C8857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15034B-C24C-B647-4EEE-6641B5CE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63874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D03C-36CB-93C5-061B-46365E46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6B9802-F982-355A-6B17-881CCB6E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31A9A0-8C16-8E9F-57F6-F11E56E3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50FAFA-3D58-59DF-61CB-7CA134AD9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D6A6E5-3D90-3972-7966-4F545AAA7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BC110-9880-A696-D517-9F8E5447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1CA411-6AFF-A12D-BAFF-3603FF26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427B07-7314-DF63-2E85-10633464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14274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365E4-4037-A2B6-7727-F99DCB5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F0050E-D6FA-1453-380F-0937B726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E681F-32AF-7BA5-D16C-D5824C35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25110-FBBD-D1A2-AD68-8AB43DF5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1539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CF4775-0192-6F97-8A41-4D85F839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35C476-2269-4B89-32E7-0C5A914D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0100F-98B0-6DAA-60C4-E03B7BF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6018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3ED10-107E-8FF9-845A-F2DA299C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2E959-03DD-3206-5DFA-85DD812B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6ADFE7-64FF-897A-5221-7ABABDD56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328030-5A15-20B4-8DF6-6FB617BD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35810-5826-CB24-F610-79C206D5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F549C-4FB0-5BE8-9B1D-C7DD97EE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5689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DDBBA-508B-383C-312B-645B20B4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382327-1D08-A4A7-F3EA-31E4F3E0D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D54FDA-D001-D026-2FFC-0D025B1CF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5276EB-6A5B-ABAE-6415-8567ECA7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D5C279-5DB0-531A-CB1F-885048AC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A5EF2-3869-7A52-A965-C568FF99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4345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9ECA8-ABFC-59F2-23D3-C9A03194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3AA9D1-3EDF-40BA-5BCB-50EF8D644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012DC1-84CA-DED7-64A6-D4C6DD12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1187F-635F-2797-F229-A4C722F5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74AF4E-E0CE-3FDC-60E6-38B0B698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2054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1E74E8-8FEA-27ED-9B6C-2DAC4B57E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1BFDAE-AFDA-8F52-A6E2-8298F9E07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1B8BD-DEA2-C86A-A54A-CC13AD24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3F6E63-4B8F-1115-E020-A99EC92C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541D9-5BCD-1E7A-BD09-83F28F80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5603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D02DB-B592-9029-BB41-5AA5B309C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86E4E3-C830-9216-024E-B8F6F21D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DF052B-004A-EFFC-08ED-3CAC2649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E963-15DE-FF77-B7D3-F37E2C5A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5A1E1A-BE2D-AB2E-7E89-93E02CC6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06213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6C2A2-28A3-FB21-71A2-8FE64E85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2CCE5D-21C6-9F73-1EEE-AFBCB115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F58E07-0020-CCD0-CAFF-43B6BF4A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244487-FF0E-A90E-5F3D-6CB40C1F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FC4111-9275-69D6-53E5-7E03E35E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70474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08E1A-C418-44CE-4316-A752F214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92C132-D7DE-C2F0-88D5-B465EE02C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B1C369-B37B-15DD-1741-7F70A11D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721E47-A244-C15A-BE96-B77BD55A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8620D3-C37A-7E41-7300-464BCF43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02982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41979-1789-9321-1AE2-126A7CCF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E7599-C28B-82A9-E5AB-235EE6C0B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56A003-FDE4-4759-C23B-9A78DE203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2E8E55-BA02-8AE9-A5F7-6A46A543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5E87ED-7705-C99A-87C4-26477B07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872935-AAE5-3B9C-E75D-33E5F791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97368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480AC-C377-55C4-8BB6-76CE9C75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F08A4-9173-9496-73DD-538BA0A70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6F0186-F53D-18BC-5687-D16072D3C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F3EA1E-A152-7E55-98EA-EFA485C53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239504-EA3C-114F-7817-426EDAB72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AB0081-C4FD-9F21-78DD-576B8935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4F5EE0-9338-09B7-A071-5F76BFB9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C3B04D-8D54-73E1-804C-BD9E75C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122980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88E1C-76E2-7119-37C5-1ADC3BB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DB4F6E-3B83-DE30-B973-9D526671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CF1A33-961A-5E5E-C803-446BC579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0E52DF-C6D9-71F7-A2D9-BC2C0DE0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4032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E00B8B-D33A-7DB1-4A7F-C4E879A6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B28C25-B6AF-79D0-8221-31293342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D37630-5008-D224-4A8E-F7A4B531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999155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F5510-AD39-5B03-8D5B-156EC9BB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972CF3-0313-3414-2E6C-F84AD1D9B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E499EF-00C1-1E36-5E76-020A5E91B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0F4DEB-3DD7-D425-A422-92072264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0ADE40-3178-F32B-6E8E-262F942F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61E5BF-B481-319C-EAE2-FB70527C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94270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A1ADA-D1A9-BD88-67C6-AB006E6E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34FAF6-F843-5674-91C6-6742AF035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2B2F4C-B117-E05A-F5AD-1B94BF7A0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81B63E-60E6-4440-D61D-7D5FBED3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932C73-A755-B4DF-E6EF-62892CBF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A2EB56-5072-6272-776A-D68FE83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92833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A8646-5DE7-C226-F602-185920C8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94ED05-484D-FD52-2182-EF09E8E3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7C1E4-76B9-0995-B0E8-9AFB3171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6730CB-704E-AB3A-E832-D352D3FB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FF7FCB-F2C6-CC54-CCF7-76BBCB40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32830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9E70C6-EF27-0D1C-3565-AA3891504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367A04-EC2A-6C30-F680-C64F41910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06890D-A086-FF8C-CAB6-6B890C04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112629-AB3B-D5B4-FEBF-E165C0B0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4BD08-2BFD-9C22-499D-835049FE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15533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0B702-01CD-7A9B-3DCE-109A505C7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F90817-A067-D04D-73CF-9D0521090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2B4A6-8426-5F89-D9DF-496E32A9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1D1DD-3428-4760-8E13-0CCEB6162C6A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48170A-284B-98AA-E186-9B1ADA8E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FF3064-142F-19E9-3DF1-8106AE61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576438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2927D-CAD5-D852-74DF-866D6AF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D70F-47CA-1C87-127D-6400E31C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191988-F3CF-99F1-C9BA-1461B83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487C-CFC9-4253-A58D-3B3C865C528F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E770D2-C67E-D945-BEC3-4AE3C9A3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2A8ADD-C645-A691-E31C-C3C2B7E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959723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F9AEC-2D7F-5242-B2A6-3A2ADF2E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3AA97-B6A6-36D8-453D-FB4DBE69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6852DC-E4C6-A1A9-99AA-714667A8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664A-28F3-4F88-BF48-8859291134A4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468F63-519A-FF8E-1FCC-CDC77403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55138A-9F8B-ACB6-25A0-046982D9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838670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5CAB8-B17D-18E5-6F9D-D6AB1215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D6BB4-8372-9558-1CDB-2B2174B0D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FE258A-B08D-66C5-0703-64341422B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DC1A89-33D9-AC76-9722-9D56F492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E0312-3C27-416E-BAE0-4286CFA6A6C8}" type="datetime1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AD7DDE-0498-F508-E043-612C8857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15034B-C24C-B647-4EEE-6641B5CE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638748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5D03C-36CB-93C5-061B-46365E46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6B9802-F982-355A-6B17-881CCB6E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31A9A0-8C16-8E9F-57F6-F11E56E3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50FAFA-3D58-59DF-61CB-7CA134AD9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D6A6E5-3D90-3972-7966-4F545AAA7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BC110-9880-A696-D517-9F8E5447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2772-2A7E-40B5-B8B7-FCC9F6C64581}" type="datetime1">
              <a:rPr lang="de-DE" smtClean="0"/>
              <a:t>09.01.2023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1CA411-6AFF-A12D-BAFF-3603FF26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427B07-7314-DF63-2E85-10633464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1427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365E4-4037-A2B6-7727-F99DCB5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F0050E-D6FA-1453-380F-0937B726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88DC7-0968-47DE-833C-1F69D6FFCCC9}" type="datetime1">
              <a:rPr lang="de-DE" smtClean="0"/>
              <a:t>09.01.2023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E681F-32AF-7BA5-D16C-D5824C35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25110-FBBD-D1A2-AD68-8AB43DF5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15390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CF4775-0192-6F97-8A41-4D85F839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F639-9B1E-40C0-9876-DFCC317B9F73}" type="datetime1">
              <a:rPr lang="de-DE" smtClean="0"/>
              <a:t>09.01.2023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35C476-2269-4B89-32E7-0C5A914D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0100F-98B0-6DAA-60C4-E03B7BF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6018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3ED10-107E-8FF9-845A-F2DA299C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2E959-03DD-3206-5DFA-85DD812B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6ADFE7-64FF-897A-5221-7ABABDD56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328030-5A15-20B4-8DF6-6FB617BD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68D1-1BB3-43AA-9779-0F4FF6B55230}" type="datetime1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135810-5826-CB24-F610-79C206D5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F549C-4FB0-5BE8-9B1D-C7DD97EE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56897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DDBBA-508B-383C-312B-645B20B4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382327-1D08-A4A7-F3EA-31E4F3E0D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D54FDA-D001-D026-2FFC-0D025B1CF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5276EB-6A5B-ABAE-6415-8567ECA7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C471-A9FF-461B-8FBB-E3EEF62EDC4F}" type="datetime1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D5C279-5DB0-531A-CB1F-885048AC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A5EF2-3869-7A52-A965-C568FF99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4345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9ECA8-ABFC-59F2-23D3-C9A03194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3AA9D1-3EDF-40BA-5BCB-50EF8D644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012DC1-84CA-DED7-64A6-D4C6DD12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B81B-2132-4500-9D4B-C29B1C429D28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1187F-635F-2797-F229-A4C722F5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74AF4E-E0CE-3FDC-60E6-38B0B698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20546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1E74E8-8FEA-27ED-9B6C-2DAC4B57E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1BFDAE-AFDA-8F52-A6E2-8298F9E07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1B8BD-DEA2-C86A-A54A-CC13AD24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1C36-0F00-45FF-A30C-BBAEEA5DC0F7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3F6E63-4B8F-1115-E020-A99EC92C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541D9-5BCD-1E7A-BD09-83F28F80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5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Guten Tag :3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Guten Tag :3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236CBA-4DFC-1125-E6F3-190D72B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4B6FF3-7162-AD33-0F36-5E38B075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70049-75F5-EE84-F123-A3CA71DF5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EA0FC-3C94-414C-BB69-7604594057DA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5A6DA1-0F52-A35E-7D21-B47DFB4F0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Guten Tag :3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FE5356-8B8F-897E-9691-3E2410D6D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74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236CBA-4DFC-1125-E6F3-190D72B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4B6FF3-7162-AD33-0F36-5E38B075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70049-75F5-EE84-F123-A3CA71DF5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BFA80-FF22-4F80-A530-26160F6DA03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5A6DA1-0F52-A35E-7D21-B47DFB4F0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FE5356-8B8F-897E-9691-3E2410D6D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74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810821D-5BE6-48B6-F970-85570F2C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16D1B-9AC4-AB62-D97C-7547F1BE9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A880A4-B201-7D25-164A-A312E2565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635F4-B65D-4B46-9BDF-CBBC676B9744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5AE08E-B537-91DC-9703-E30A1B35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5CE43-E1D7-1C15-9290-60034ED4B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B4898-23A8-499A-A4C6-5367A877C1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5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236CBA-4DFC-1125-E6F3-190D72BD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4B6FF3-7162-AD33-0F36-5E38B075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70049-75F5-EE84-F123-A3CA71DF5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EA0FC-3C94-414C-BB69-7604594057DA}" type="datetime1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5A6DA1-0F52-A35E-7D21-B47DFB4F0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FE5356-8B8F-897E-9691-3E2410D6D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60BEB-64AA-44B5-88E0-7315F05DD5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74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5E06BCEB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A_5FCA5E8F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9_D3802A2E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18_4D05E8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B58BD61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21_474FD9B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2_423DA44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F_8FA0478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E_9F79CD8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5990FA8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AED1DB2B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9_C9A457DF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5D555E8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07_49E7916B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06_E6FCB98A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05_6EB7CE0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04_335A97D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microsoft.com/office/2018/10/relationships/comments" Target="../comments/modernComment_120_261CF3D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biasPapen/projekt-seminar-deep-q-learning" TargetMode="External"/><Relationship Id="rId2" Type="http://schemas.microsoft.com/office/2018/10/relationships/comments" Target="../comments/modernComment_123_FB0A504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TobiasPapen/projekt-seminar-me-trp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B_7C67D528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6_C48AB8C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1D_A394569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1C_2C82BDE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4_4BC19EFE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E_C5D3D6C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90091" y="1122363"/>
            <a:ext cx="9777571" cy="2387600"/>
          </a:xfrm>
        </p:spPr>
        <p:txBody>
          <a:bodyPr/>
          <a:lstStyle/>
          <a:p>
            <a:r>
              <a:rPr lang="de-DE">
                <a:cs typeface="Calibri Light"/>
              </a:rPr>
              <a:t>Deep Reinforcement Learning</a:t>
            </a:r>
            <a:br>
              <a:rPr lang="de-DE">
                <a:cs typeface="Calibri Light"/>
              </a:rPr>
            </a:br>
            <a:r>
              <a:rPr lang="de-DE" sz="4800">
                <a:cs typeface="Calibri Light"/>
              </a:rPr>
              <a:t>Finale 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Simon Lausch, Jan Felix Fuchs, Paul Jansen, Tobias Papen</a:t>
            </a:r>
            <a:endParaRPr lang="de-DE"/>
          </a:p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44583-97A2-4683-DEB8-02EB9717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FBCA0-F674-651E-E6F3-C4BF2E70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Baseline – Versuch 1 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03A528-C0BB-68B9-E03A-7C373F4D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92" y="4642440"/>
            <a:ext cx="5210307" cy="10383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8BC047A-AE6B-6145-FFD3-58AD2F07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977" y="412778"/>
            <a:ext cx="4296078" cy="2941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0C7610A-7F36-4C38-C814-50B9B30CB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976" y="3631556"/>
            <a:ext cx="4296079" cy="3052392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148B699-60B1-82A3-53F6-BCD0F679B7C9}"/>
              </a:ext>
            </a:extLst>
          </p:cNvPr>
          <p:cNvSpPr txBox="1">
            <a:spLocks/>
          </p:cNvSpPr>
          <p:nvPr/>
        </p:nvSpPr>
        <p:spPr>
          <a:xfrm>
            <a:off x="840499" y="1714427"/>
            <a:ext cx="537487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Epsilon </a:t>
            </a:r>
            <a:r>
              <a:rPr lang="de-DE" sz="2400" err="1"/>
              <a:t>Decrease</a:t>
            </a:r>
            <a:r>
              <a:rPr lang="de-DE" sz="2400"/>
              <a:t>: 0.00264</a:t>
            </a:r>
            <a:endParaRPr lang="de-DE" sz="2400">
              <a:cs typeface="Calibri"/>
            </a:endParaRPr>
          </a:p>
          <a:p>
            <a:r>
              <a:rPr lang="de-DE" sz="2400"/>
              <a:t>Learning rate: 0.005</a:t>
            </a:r>
            <a:endParaRPr lang="de-DE" sz="2400">
              <a:cs typeface="Calibri"/>
            </a:endParaRPr>
          </a:p>
          <a:p>
            <a:r>
              <a:rPr lang="de-DE" sz="2400"/>
              <a:t>Durchläufe (Games): 400</a:t>
            </a:r>
            <a:endParaRPr lang="de-DE" sz="2400">
              <a:cs typeface="Calibri"/>
            </a:endParaRPr>
          </a:p>
          <a:p>
            <a:r>
              <a:rPr lang="de-DE" sz="2400" err="1"/>
              <a:t>Reward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: Bewegungsabhängig</a:t>
            </a:r>
            <a:endParaRPr lang="de-DE" sz="2400">
              <a:cs typeface="Calibri"/>
            </a:endParaRPr>
          </a:p>
          <a:p>
            <a:endParaRPr lang="de-DE" sz="2400"/>
          </a:p>
          <a:p>
            <a:endParaRPr lang="de-DE" sz="2400"/>
          </a:p>
          <a:p>
            <a:endParaRPr lang="de-DE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38EAA-4141-ED02-5934-2AE57238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979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FBCA0-F674-651E-E6F3-C4BF2E70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Baseline – Versuch 11 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A8EC0-ACAD-56C0-2D75-126D7F64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84" y="1753009"/>
            <a:ext cx="45685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Epsilon </a:t>
            </a:r>
            <a:r>
              <a:rPr lang="de-DE" sz="2400" err="1"/>
              <a:t>Decrease</a:t>
            </a:r>
            <a:r>
              <a:rPr lang="de-DE" sz="2400"/>
              <a:t>: 0.00264</a:t>
            </a:r>
          </a:p>
          <a:p>
            <a:r>
              <a:rPr lang="de-DE" sz="2400"/>
              <a:t>Learning rate: 0.005</a:t>
            </a:r>
            <a:endParaRPr lang="de-DE" sz="2400">
              <a:cs typeface="Calibri"/>
            </a:endParaRPr>
          </a:p>
          <a:p>
            <a:r>
              <a:rPr lang="de-DE" sz="2400"/>
              <a:t>Durchläufe (Games): 400</a:t>
            </a:r>
            <a:endParaRPr lang="de-DE" sz="2400">
              <a:cs typeface="Calibri"/>
            </a:endParaRPr>
          </a:p>
          <a:p>
            <a:r>
              <a:rPr lang="de-DE" sz="2400" err="1"/>
              <a:t>Reward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: nicht linear</a:t>
            </a:r>
          </a:p>
          <a:p>
            <a:endParaRPr lang="de-DE" sz="2400"/>
          </a:p>
          <a:p>
            <a:endParaRPr lang="de-DE" sz="2400"/>
          </a:p>
          <a:p>
            <a:endParaRPr lang="de-DE" sz="24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82C1A6-9B58-CA14-6561-4FBF7618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3" y="236222"/>
            <a:ext cx="4662654" cy="30325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05A9BD-2041-C347-2A3A-6F64779B8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93" y="3623498"/>
            <a:ext cx="4662652" cy="31094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20572F-8933-A579-FF7D-E70B927A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02" y="3623497"/>
            <a:ext cx="4122829" cy="31085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8F7EE-D39C-CB84-E26E-A8852AD1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919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FBCA0-F674-651E-E6F3-C4BF2E70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Baseline – Versuch 16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A8EC0-ACAD-56C0-2D75-126D7F64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84" y="1733717"/>
            <a:ext cx="45685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Epsilon </a:t>
            </a:r>
            <a:r>
              <a:rPr lang="de-DE" sz="2400" err="1">
                <a:ea typeface="+mn-lt"/>
                <a:cs typeface="+mn-lt"/>
              </a:rPr>
              <a:t>Decrease</a:t>
            </a:r>
            <a:r>
              <a:rPr lang="de-DE" sz="2400"/>
              <a:t>: 0.00264</a:t>
            </a:r>
          </a:p>
          <a:p>
            <a:r>
              <a:rPr lang="de-DE" sz="2400"/>
              <a:t>Learning rate: 0.003</a:t>
            </a:r>
            <a:endParaRPr lang="de-DE" sz="2400">
              <a:cs typeface="Calibri"/>
            </a:endParaRPr>
          </a:p>
          <a:p>
            <a:r>
              <a:rPr lang="de-DE" sz="2400"/>
              <a:t>Durchläufe (Games): 400</a:t>
            </a:r>
            <a:endParaRPr lang="de-DE" sz="2400">
              <a:cs typeface="Calibri"/>
            </a:endParaRPr>
          </a:p>
          <a:p>
            <a:r>
              <a:rPr lang="de-DE" sz="2400" err="1"/>
              <a:t>Reward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: Linear</a:t>
            </a:r>
            <a:endParaRPr lang="de-DE" sz="2400">
              <a:cs typeface="Calibri"/>
            </a:endParaRPr>
          </a:p>
          <a:p>
            <a:endParaRPr lang="de-DE" sz="2400"/>
          </a:p>
          <a:p>
            <a:endParaRPr lang="de-DE" sz="2400"/>
          </a:p>
          <a:p>
            <a:endParaRPr lang="de-DE" sz="24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C44A49-CBE8-FC9A-9FD8-03A454F6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24" y="360922"/>
            <a:ext cx="4733714" cy="30273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B3FC32-99DE-2DE7-95AA-A990CDA9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22" y="3600211"/>
            <a:ext cx="4733716" cy="31514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35C6189-3DE7-404D-1CC1-63948253E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85" y="3600212"/>
            <a:ext cx="4086291" cy="31514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D5566-3604-5332-4C3C-9D234831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329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8CC19-54D6-F30D-CC9B-DC6F3806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Ansatz – </a:t>
            </a:r>
            <a:r>
              <a:rPr lang="de-DE" err="1">
                <a:cs typeface="Calibri Light"/>
              </a:rPr>
              <a:t>Cropped</a:t>
            </a:r>
            <a:r>
              <a:rPr lang="de-DE">
                <a:cs typeface="Calibri Light"/>
              </a:rPr>
              <a:t> RAM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D0055B-0D9F-D8B0-271B-D2D9AD61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01" y="180633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400">
                <a:cs typeface="Calibri"/>
              </a:rPr>
              <a:t>Observation Space begrenzt auf</a:t>
            </a:r>
            <a:endParaRPr lang="en-US" sz="24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de-DE" sz="2000">
                <a:cs typeface="Calibri"/>
              </a:rPr>
              <a:t>Position d. Autos </a:t>
            </a:r>
          </a:p>
          <a:p>
            <a:pPr lvl="1">
              <a:lnSpc>
                <a:spcPct val="100000"/>
              </a:lnSpc>
            </a:pPr>
            <a:r>
              <a:rPr lang="de-DE" sz="2000">
                <a:cs typeface="Calibri"/>
              </a:rPr>
              <a:t>Position d. Hühnchens</a:t>
            </a:r>
          </a:p>
          <a:p>
            <a:pPr lvl="1">
              <a:lnSpc>
                <a:spcPct val="100000"/>
              </a:lnSpc>
            </a:pPr>
            <a:r>
              <a:rPr lang="de-DE" sz="2000" err="1">
                <a:cs typeface="Calibri"/>
              </a:rPr>
              <a:t>Cooldown</a:t>
            </a:r>
            <a:r>
              <a:rPr lang="de-DE" sz="2000">
                <a:cs typeface="Calibri"/>
              </a:rPr>
              <a:t> der Hühnchen</a:t>
            </a:r>
          </a:p>
          <a:p>
            <a:pPr lvl="1">
              <a:lnSpc>
                <a:spcPct val="100000"/>
              </a:lnSpc>
            </a:pPr>
            <a:endParaRPr lang="de-DE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400">
                <a:cs typeface="Calibri"/>
              </a:rPr>
              <a:t>Input Dimension: 13 </a:t>
            </a:r>
            <a:r>
              <a:rPr lang="de-DE" sz="2400" err="1">
                <a:cs typeface="Calibri"/>
              </a:rPr>
              <a:t>vs</a:t>
            </a:r>
            <a:r>
              <a:rPr lang="de-DE" sz="2400">
                <a:cs typeface="Calibri"/>
              </a:rPr>
              <a:t> 128</a:t>
            </a:r>
          </a:p>
          <a:p>
            <a:pPr lvl="1">
              <a:lnSpc>
                <a:spcPct val="100000"/>
              </a:lnSpc>
            </a:pPr>
            <a:r>
              <a:rPr lang="de-DE" sz="2000">
                <a:cs typeface="Calibri"/>
              </a:rPr>
              <a:t>Schneller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A553F-A9F0-BBA3-3120-12A4BF03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404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E3F7-9347-EF49-B4A1-6EA5713B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Ansatz – CNN </a:t>
            </a:r>
            <a:r>
              <a:rPr lang="en-US" err="1">
                <a:cs typeface="Calibri Light"/>
              </a:rPr>
              <a:t>mit</a:t>
            </a:r>
            <a:r>
              <a:rPr lang="en-US">
                <a:cs typeface="Calibri Light"/>
              </a:rPr>
              <a:t> grayscale image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7050F5-16C1-14DB-1E34-784F54DC9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1967" y="2584738"/>
            <a:ext cx="6062354" cy="2044808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0AFCA7-DBA3-7D4A-CF6A-21B4B9E124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cs typeface="Calibri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9EBB2C8-C5B0-19C3-EB4E-0AB0A97BC37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cs typeface="Calibri"/>
              </a:rPr>
              <a:t>Convolutional</a:t>
            </a:r>
            <a:r>
              <a:rPr lang="de-DE">
                <a:cs typeface="Calibri"/>
              </a:rPr>
              <a:t> Layer</a:t>
            </a:r>
          </a:p>
          <a:p>
            <a:pPr lvl="1"/>
            <a:r>
              <a:rPr lang="de-DE" err="1">
                <a:cs typeface="Calibri"/>
              </a:rPr>
              <a:t>ReLU</a:t>
            </a:r>
            <a:r>
              <a:rPr lang="de-DE">
                <a:cs typeface="Calibri"/>
              </a:rPr>
              <a:t> Funktion</a:t>
            </a:r>
          </a:p>
          <a:p>
            <a:r>
              <a:rPr lang="de-DE" err="1">
                <a:cs typeface="Calibri"/>
              </a:rPr>
              <a:t>MaxPooling</a:t>
            </a:r>
          </a:p>
          <a:p>
            <a:r>
              <a:rPr lang="de-DE" err="1">
                <a:ea typeface="+mn-lt"/>
                <a:cs typeface="+mn-lt"/>
              </a:rPr>
              <a:t>Convolutional</a:t>
            </a:r>
            <a:r>
              <a:rPr lang="de-DE">
                <a:ea typeface="+mn-lt"/>
                <a:cs typeface="+mn-lt"/>
              </a:rPr>
              <a:t> Layer</a:t>
            </a:r>
          </a:p>
          <a:p>
            <a:pPr lvl="1"/>
            <a:r>
              <a:rPr lang="de-DE" err="1">
                <a:ea typeface="+mn-lt"/>
                <a:cs typeface="+mn-lt"/>
              </a:rPr>
              <a:t>ReLU</a:t>
            </a:r>
            <a:r>
              <a:rPr lang="de-DE">
                <a:ea typeface="+mn-lt"/>
                <a:cs typeface="+mn-lt"/>
              </a:rPr>
              <a:t> Funktion</a:t>
            </a:r>
          </a:p>
          <a:p>
            <a:r>
              <a:rPr lang="de-DE" err="1">
                <a:cs typeface="Calibri"/>
              </a:rPr>
              <a:t>MaxPooling</a:t>
            </a:r>
          </a:p>
          <a:p>
            <a:r>
              <a:rPr lang="de-DE" err="1">
                <a:cs typeface="Calibri"/>
              </a:rPr>
              <a:t>Flattening</a:t>
            </a:r>
          </a:p>
          <a:p>
            <a:r>
              <a:rPr lang="de-DE">
                <a:cs typeface="Calibri"/>
              </a:rPr>
              <a:t>Fully </a:t>
            </a:r>
            <a:r>
              <a:rPr lang="de-DE" err="1">
                <a:cs typeface="Calibri"/>
              </a:rPr>
              <a:t>connected</a:t>
            </a:r>
            <a:r>
              <a:rPr lang="de-DE">
                <a:cs typeface="Calibri"/>
              </a:rPr>
              <a:t> Layer</a:t>
            </a:r>
          </a:p>
          <a:p>
            <a:r>
              <a:rPr lang="de-DE">
                <a:cs typeface="Calibri"/>
              </a:rPr>
              <a:t>Fully </a:t>
            </a:r>
            <a:r>
              <a:rPr lang="de-DE" err="1">
                <a:cs typeface="Calibri"/>
              </a:rPr>
              <a:t>connected</a:t>
            </a:r>
            <a:r>
              <a:rPr lang="de-DE">
                <a:cs typeface="Calibri"/>
              </a:rPr>
              <a:t> Layer</a:t>
            </a:r>
          </a:p>
          <a:p>
            <a:r>
              <a:rPr lang="de-DE" err="1">
                <a:cs typeface="Calibri"/>
              </a:rPr>
              <a:t>Softmax</a:t>
            </a:r>
          </a:p>
          <a:p>
            <a:endParaRPr lang="de-DE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36F32-5800-EB89-4684-81171139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54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057CF-7F50-15E5-F0DE-4F3F7DD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Ansatz – CNN </a:t>
            </a:r>
            <a:r>
              <a:rPr lang="en-US" err="1">
                <a:cs typeface="Calibri Light"/>
              </a:rPr>
              <a:t>mit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rgb</a:t>
            </a:r>
            <a:r>
              <a:rPr lang="en-US">
                <a:cs typeface="Calibri Light"/>
              </a:rPr>
              <a:t> 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7A88-C8DD-B501-F694-C728F2F6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Observation </a:t>
            </a:r>
            <a:r>
              <a:rPr lang="en-US" err="1">
                <a:cs typeface="Calibri"/>
              </a:rPr>
              <a:t>Typ</a:t>
            </a:r>
            <a:r>
              <a:rPr lang="en-US">
                <a:cs typeface="Calibri"/>
              </a:rPr>
              <a:t>: RGB Array</a:t>
            </a:r>
          </a:p>
          <a:p>
            <a:pPr marL="0" indent="0">
              <a:buNone/>
            </a:pPr>
            <a:r>
              <a:rPr lang="en-US" err="1">
                <a:cs typeface="Calibri"/>
              </a:rPr>
              <a:t>Neuronales</a:t>
            </a:r>
            <a:r>
              <a:rPr lang="en-US">
                <a:cs typeface="Calibri"/>
              </a:rPr>
              <a:t> Netz:</a:t>
            </a:r>
          </a:p>
          <a:p>
            <a:r>
              <a:rPr lang="en-US">
                <a:cs typeface="Calibri"/>
              </a:rPr>
              <a:t>Convolutional Layer (Conv2D)</a:t>
            </a:r>
            <a:endParaRPr lang="de-DE">
              <a:cs typeface="Calibri"/>
            </a:endParaRPr>
          </a:p>
          <a:p>
            <a:r>
              <a:rPr lang="en-US">
                <a:cs typeface="Calibri"/>
              </a:rPr>
              <a:t>BatchNorm2D</a:t>
            </a:r>
          </a:p>
          <a:p>
            <a:r>
              <a:rPr lang="en-US" err="1">
                <a:cs typeface="Calibri"/>
              </a:rPr>
              <a:t>ReLU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Aktivierungsfunktion</a:t>
            </a:r>
            <a:r>
              <a:rPr lang="en-US">
                <a:cs typeface="Calibri"/>
              </a:rPr>
              <a:t>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30EA8-DD96-4211-DA77-1CC82647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360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192A7-749A-A527-E71E-D3CB6C842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ME-TRPO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D8F5BB5-16B3-6DA7-660D-0BA3CB6F6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3C9DF-2B88-DA12-F816-0C8A3C54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459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4488E-05BC-09E5-F9E7-0429E478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ME-TRPO Wiederholung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90BF6-AEA0-8DCF-30D0-0C149466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Model Ensemble</a:t>
            </a:r>
          </a:p>
          <a:p>
            <a:pPr lvl="1"/>
            <a:r>
              <a:rPr lang="de-DE"/>
              <a:t>Model des Environments wird als Simulation des Environments verwendet</a:t>
            </a:r>
            <a:endParaRPr lang="de-DE">
              <a:cs typeface="Calibri"/>
            </a:endParaRPr>
          </a:p>
          <a:p>
            <a:pPr lvl="1"/>
            <a:r>
              <a:rPr lang="de-DE"/>
              <a:t>Mehrere Models werden zusammengeführt</a:t>
            </a:r>
            <a:endParaRPr lang="de-DE">
              <a:cs typeface="Calibri"/>
            </a:endParaRPr>
          </a:p>
          <a:p>
            <a:pPr lvl="2"/>
            <a:r>
              <a:rPr lang="de-DE"/>
              <a:t>Hohe Robustheit</a:t>
            </a:r>
            <a:endParaRPr lang="de-DE">
              <a:cs typeface="Calibri"/>
            </a:endParaRPr>
          </a:p>
          <a:p>
            <a:pPr lvl="2"/>
            <a:r>
              <a:rPr lang="de-DE"/>
              <a:t>Erhöhter Zeitaufwand</a:t>
            </a:r>
            <a:endParaRPr lang="de-DE">
              <a:cs typeface="Calibri"/>
            </a:endParaRPr>
          </a:p>
          <a:p>
            <a:r>
              <a:rPr lang="de-DE"/>
              <a:t>Trust Region Policy </a:t>
            </a:r>
            <a:r>
              <a:rPr lang="de-DE" err="1"/>
              <a:t>Optimization</a:t>
            </a:r>
            <a:endParaRPr lang="de-DE"/>
          </a:p>
          <a:p>
            <a:pPr lvl="1"/>
            <a:r>
              <a:rPr lang="de-DE"/>
              <a:t>Policy Gradient</a:t>
            </a:r>
            <a:endParaRPr lang="de-DE">
              <a:cs typeface="Calibri"/>
            </a:endParaRPr>
          </a:p>
          <a:p>
            <a:pPr lvl="1"/>
            <a:r>
              <a:rPr lang="de-DE"/>
              <a:t>Beschränkung wie weit sich die Policy bei jedem Update verändern darf</a:t>
            </a:r>
          </a:p>
          <a:p>
            <a:pPr lvl="1"/>
            <a:r>
              <a:rPr lang="de-DE">
                <a:cs typeface="Calibri"/>
              </a:rPr>
              <a:t>Library von stable-baselines3</a:t>
            </a:r>
            <a:endParaRPr lang="de-DE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3B31C-7C6F-EAA7-4CD6-B9E20380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598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209FB-EDC4-5C38-BCA8-A86F6050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 Ensemble – Neuronales Netzwerk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5B0A0E-15DD-C3B8-4357-6FEAFA5B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Mögliche Arten ein Model zu erstellen</a:t>
            </a:r>
          </a:p>
          <a:p>
            <a:pPr lvl="1"/>
            <a:r>
              <a:rPr lang="de-DE"/>
              <a:t>Statistische Modelle</a:t>
            </a:r>
            <a:endParaRPr lang="de-DE">
              <a:cs typeface="Calibri"/>
            </a:endParaRPr>
          </a:p>
          <a:p>
            <a:pPr lvl="2"/>
            <a:r>
              <a:rPr lang="de-DE"/>
              <a:t>Gauß Prozess</a:t>
            </a:r>
            <a:endParaRPr lang="de-DE">
              <a:cs typeface="Calibri"/>
            </a:endParaRPr>
          </a:p>
          <a:p>
            <a:pPr lvl="1"/>
            <a:r>
              <a:rPr lang="de-DE"/>
              <a:t>Maschinelles Lernen Modelle</a:t>
            </a:r>
            <a:endParaRPr lang="de-DE">
              <a:cs typeface="Calibri"/>
            </a:endParaRPr>
          </a:p>
          <a:p>
            <a:pPr lvl="2"/>
            <a:r>
              <a:rPr lang="de-DE"/>
              <a:t>Neuronale Netze</a:t>
            </a:r>
            <a:endParaRPr lang="de-DE">
              <a:cs typeface="Calibri"/>
            </a:endParaRPr>
          </a:p>
          <a:p>
            <a:pPr lvl="2"/>
            <a:r>
              <a:rPr lang="de-DE"/>
              <a:t>Support Vector Regression</a:t>
            </a:r>
            <a:endParaRPr lang="de-DE">
              <a:cs typeface="Calibri"/>
            </a:endParaRPr>
          </a:p>
          <a:p>
            <a:r>
              <a:rPr lang="de-DE"/>
              <a:t>Neuronale Netze</a:t>
            </a:r>
            <a:endParaRPr lang="de-DE">
              <a:cs typeface="Calibri"/>
            </a:endParaRPr>
          </a:p>
          <a:p>
            <a:pPr lvl="1"/>
            <a:r>
              <a:rPr lang="de-DE"/>
              <a:t>Vorteile</a:t>
            </a:r>
            <a:endParaRPr lang="de-DE">
              <a:cs typeface="Calibri"/>
            </a:endParaRPr>
          </a:p>
          <a:p>
            <a:pPr lvl="2"/>
            <a:r>
              <a:rPr lang="de-DE"/>
              <a:t>Komplexe Beziehungen in Daten erkennen</a:t>
            </a:r>
            <a:endParaRPr lang="de-DE">
              <a:cs typeface="Calibri"/>
            </a:endParaRPr>
          </a:p>
          <a:p>
            <a:pPr lvl="2"/>
            <a:r>
              <a:rPr lang="de-DE"/>
              <a:t>Verhalten von Systemen genau beschreiben</a:t>
            </a:r>
            <a:endParaRPr lang="de-DE">
              <a:cs typeface="Calibri"/>
            </a:endParaRPr>
          </a:p>
          <a:p>
            <a:pPr lvl="1"/>
            <a:r>
              <a:rPr lang="de-DE"/>
              <a:t>Nachteile</a:t>
            </a:r>
            <a:endParaRPr lang="de-DE">
              <a:cs typeface="Calibri"/>
            </a:endParaRPr>
          </a:p>
          <a:p>
            <a:pPr lvl="2"/>
            <a:r>
              <a:rPr lang="de-DE"/>
              <a:t>Erfordern viele Daten</a:t>
            </a:r>
            <a:endParaRPr lang="de-DE">
              <a:cs typeface="Calibri"/>
            </a:endParaRPr>
          </a:p>
          <a:p>
            <a:pPr lvl="2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426CF-E9E2-077F-1C2B-A487F2EA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3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1095D-6C4D-E11B-5E22-98071E95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Model Ensemble – Daten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1FACCA-B7D3-1A01-0781-A43DE32D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 dirty="0">
                <a:cs typeface="Calibri"/>
              </a:rPr>
              <a:t>Pro Epoche werden Daten von 4 Spielen gesammelt (8192 Samples)</a:t>
            </a:r>
          </a:p>
          <a:p>
            <a:r>
              <a:rPr lang="de-DE" dirty="0">
                <a:cs typeface="Calibri"/>
              </a:rPr>
              <a:t>Numerische Werte</a:t>
            </a:r>
          </a:p>
          <a:p>
            <a:r>
              <a:rPr lang="de-DE" dirty="0">
                <a:cs typeface="Calibri"/>
              </a:rPr>
              <a:t>State</a:t>
            </a:r>
          </a:p>
          <a:p>
            <a:pPr lvl="1"/>
            <a:r>
              <a:rPr lang="de-DE" dirty="0">
                <a:cs typeface="Calibri"/>
              </a:rPr>
              <a:t>Y Koordinate Spieler</a:t>
            </a:r>
          </a:p>
          <a:p>
            <a:pPr lvl="1"/>
            <a:r>
              <a:rPr lang="de-DE" dirty="0">
                <a:cs typeface="Calibri"/>
              </a:rPr>
              <a:t>X Koordinate Autos</a:t>
            </a:r>
          </a:p>
          <a:p>
            <a:pPr lvl="1"/>
            <a:r>
              <a:rPr lang="de-DE" dirty="0">
                <a:cs typeface="Calibri"/>
              </a:rPr>
              <a:t>Score</a:t>
            </a:r>
          </a:p>
          <a:p>
            <a:pPr lvl="1"/>
            <a:r>
              <a:rPr lang="de-DE" err="1">
                <a:cs typeface="Calibri"/>
              </a:rPr>
              <a:t>Cooldown</a:t>
            </a:r>
            <a:endParaRPr lang="de-DE">
              <a:cs typeface="Calibri"/>
            </a:endParaRPr>
          </a:p>
          <a:p>
            <a:r>
              <a:rPr lang="de-DE" dirty="0">
                <a:cs typeface="Calibri"/>
              </a:rPr>
              <a:t>Actions</a:t>
            </a:r>
          </a:p>
          <a:p>
            <a:pPr lvl="1"/>
            <a:r>
              <a:rPr lang="de-DE" dirty="0">
                <a:cs typeface="Calibri"/>
              </a:rPr>
              <a:t>Oben</a:t>
            </a:r>
          </a:p>
          <a:p>
            <a:pPr lvl="1"/>
            <a:r>
              <a:rPr lang="de-DE" dirty="0">
                <a:cs typeface="Calibri"/>
              </a:rPr>
              <a:t>Unten</a:t>
            </a:r>
          </a:p>
          <a:p>
            <a:pPr lvl="1"/>
            <a:r>
              <a:rPr lang="de-DE" dirty="0">
                <a:cs typeface="Calibri"/>
              </a:rPr>
              <a:t>Nichts</a:t>
            </a:r>
          </a:p>
          <a:p>
            <a:r>
              <a:rPr lang="de-DE" dirty="0">
                <a:cs typeface="Calibri"/>
              </a:rPr>
              <a:t>Neuronales Netz: 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B314BADD-75A1-7FEA-B576-38B170FA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97" y="5456704"/>
            <a:ext cx="1569384" cy="471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104A3-9272-514D-49E5-AA0146B6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9A2EB-C2CF-D0B8-A708-00F81044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53493-357D-C691-5143-9AF782F9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83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/>
              <a:t>Einleitung</a:t>
            </a:r>
          </a:p>
          <a:p>
            <a:pPr lvl="1"/>
            <a:r>
              <a:rPr lang="de-DE" sz="2000" err="1">
                <a:cs typeface="Calibri"/>
              </a:rPr>
              <a:t>Wdh</a:t>
            </a:r>
            <a:r>
              <a:rPr lang="de-DE" sz="2000">
                <a:cs typeface="Calibri"/>
              </a:rPr>
              <a:t>.: Environment</a:t>
            </a:r>
          </a:p>
          <a:p>
            <a:pPr lvl="1"/>
            <a:r>
              <a:rPr lang="de-DE" sz="2000" err="1"/>
              <a:t>Wdh</a:t>
            </a:r>
            <a:r>
              <a:rPr lang="de-DE" sz="2000"/>
              <a:t>.: Reinforcement Learning</a:t>
            </a:r>
            <a:endParaRPr lang="de-DE" sz="2000">
              <a:cs typeface="Calibri"/>
            </a:endParaRPr>
          </a:p>
          <a:p>
            <a:r>
              <a:rPr lang="de-DE" sz="2200"/>
              <a:t>Deep Q-Learning</a:t>
            </a:r>
            <a:endParaRPr lang="de-DE" sz="2200">
              <a:cs typeface="Calibri"/>
            </a:endParaRPr>
          </a:p>
          <a:p>
            <a:pPr lvl="1"/>
            <a:r>
              <a:rPr lang="de-DE" sz="2000" err="1">
                <a:cs typeface="Calibri"/>
              </a:rPr>
              <a:t>Wdh</a:t>
            </a:r>
            <a:r>
              <a:rPr lang="de-DE" sz="2000">
                <a:cs typeface="Calibri"/>
              </a:rPr>
              <a:t>.: Q-Learning</a:t>
            </a:r>
          </a:p>
          <a:p>
            <a:pPr lvl="1"/>
            <a:r>
              <a:rPr lang="de-DE" sz="2000" err="1">
                <a:cs typeface="Calibri"/>
              </a:rPr>
              <a:t>Wdh</a:t>
            </a:r>
            <a:r>
              <a:rPr lang="de-DE" sz="2000">
                <a:cs typeface="Calibri"/>
              </a:rPr>
              <a:t>.: Von Q-Learning zu Deep Q-Learning</a:t>
            </a:r>
            <a:endParaRPr lang="de-DE" sz="2000"/>
          </a:p>
          <a:p>
            <a:pPr lvl="1"/>
            <a:r>
              <a:rPr lang="de-DE" sz="2000"/>
              <a:t>Baseline </a:t>
            </a:r>
            <a:endParaRPr lang="de-DE" sz="2000">
              <a:cs typeface="Calibri"/>
            </a:endParaRPr>
          </a:p>
          <a:p>
            <a:pPr lvl="2"/>
            <a:r>
              <a:rPr lang="de-DE" sz="1800"/>
              <a:t>Aufbau der Baseline</a:t>
            </a:r>
            <a:endParaRPr lang="de-DE" sz="1800">
              <a:cs typeface="Calibri"/>
            </a:endParaRPr>
          </a:p>
          <a:p>
            <a:pPr lvl="2"/>
            <a:r>
              <a:rPr lang="de-DE" sz="1800"/>
              <a:t>Auswahl an Versuchen</a:t>
            </a:r>
            <a:endParaRPr lang="de-DE" sz="1800">
              <a:cs typeface="Calibri" panose="020F0502020204030204"/>
            </a:endParaRPr>
          </a:p>
          <a:p>
            <a:pPr lvl="1"/>
            <a:r>
              <a:rPr lang="de-DE" sz="2000"/>
              <a:t>Individuelle Ansätze</a:t>
            </a:r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AA7AAA7-0FF4-3077-715D-99F5377C864E}"/>
              </a:ext>
            </a:extLst>
          </p:cNvPr>
          <p:cNvSpPr txBox="1">
            <a:spLocks/>
          </p:cNvSpPr>
          <p:nvPr/>
        </p:nvSpPr>
        <p:spPr>
          <a:xfrm>
            <a:off x="6171504" y="1825625"/>
            <a:ext cx="516831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/>
              <a:t>ME-TRPO</a:t>
            </a:r>
          </a:p>
          <a:p>
            <a:pPr lvl="1"/>
            <a:r>
              <a:rPr lang="de-DE" sz="2000" err="1"/>
              <a:t>Wdh</a:t>
            </a:r>
            <a:r>
              <a:rPr lang="de-DE" sz="2000"/>
              <a:t>.: ME-TRPO</a:t>
            </a:r>
            <a:endParaRPr lang="de-DE" sz="2000">
              <a:cs typeface="Calibri"/>
            </a:endParaRPr>
          </a:p>
          <a:p>
            <a:pPr lvl="1"/>
            <a:r>
              <a:rPr lang="de-DE" sz="2000"/>
              <a:t>Model Ensemble</a:t>
            </a:r>
            <a:endParaRPr lang="de-DE" sz="2000">
              <a:cs typeface="Calibri"/>
            </a:endParaRPr>
          </a:p>
          <a:p>
            <a:pPr lvl="2"/>
            <a:r>
              <a:rPr lang="de-DE" sz="1800"/>
              <a:t>Neuronales Netzwerk</a:t>
            </a:r>
            <a:endParaRPr lang="de-DE" sz="1800">
              <a:cs typeface="Calibri"/>
            </a:endParaRPr>
          </a:p>
          <a:p>
            <a:pPr lvl="2"/>
            <a:r>
              <a:rPr lang="de-DE" sz="1800"/>
              <a:t>Daten</a:t>
            </a:r>
            <a:endParaRPr lang="de-DE" sz="1800">
              <a:cs typeface="Calibri"/>
            </a:endParaRPr>
          </a:p>
          <a:p>
            <a:pPr lvl="2"/>
            <a:r>
              <a:rPr lang="de-DE" sz="1800"/>
              <a:t>Training &amp; Testen</a:t>
            </a:r>
            <a:endParaRPr lang="de-DE" sz="1800">
              <a:cs typeface="Calibri"/>
            </a:endParaRPr>
          </a:p>
          <a:p>
            <a:pPr lvl="1"/>
            <a:r>
              <a:rPr lang="de-DE" sz="2000"/>
              <a:t>ME-TRPO Aufbau</a:t>
            </a:r>
            <a:endParaRPr lang="de-DE" sz="2000">
              <a:cs typeface="Calibri"/>
            </a:endParaRPr>
          </a:p>
          <a:p>
            <a:pPr lvl="1"/>
            <a:r>
              <a:rPr lang="de-DE" sz="2000" err="1">
                <a:cs typeface="Calibri"/>
              </a:rPr>
              <a:t>Reward</a:t>
            </a:r>
            <a:r>
              <a:rPr lang="de-DE" sz="2000">
                <a:cs typeface="Calibri"/>
              </a:rPr>
              <a:t> Function</a:t>
            </a:r>
            <a:endParaRPr lang="de-DE" sz="2000"/>
          </a:p>
          <a:p>
            <a:r>
              <a:rPr lang="de-DE" sz="2200"/>
              <a:t>Ergebnisse</a:t>
            </a:r>
            <a:endParaRPr lang="de-DE" sz="2200">
              <a:cs typeface="Calibri"/>
            </a:endParaRPr>
          </a:p>
          <a:p>
            <a:pPr lvl="1"/>
            <a:r>
              <a:rPr lang="de-DE" sz="2000"/>
              <a:t>Simon</a:t>
            </a:r>
            <a:endParaRPr lang="de-DE" sz="2000">
              <a:cs typeface="Calibri"/>
            </a:endParaRPr>
          </a:p>
          <a:p>
            <a:pPr lvl="1"/>
            <a:r>
              <a:rPr lang="de-DE" sz="2000"/>
              <a:t>Paul</a:t>
            </a:r>
            <a:endParaRPr lang="de-DE" sz="2000">
              <a:cs typeface="Calibri"/>
            </a:endParaRPr>
          </a:p>
          <a:p>
            <a:pPr lvl="1"/>
            <a:r>
              <a:rPr lang="de-DE" sz="2000"/>
              <a:t>Jan Felix</a:t>
            </a:r>
            <a:endParaRPr lang="de-DE" sz="2000">
              <a:cs typeface="Calibri"/>
            </a:endParaRPr>
          </a:p>
          <a:p>
            <a:pPr lvl="1"/>
            <a:r>
              <a:rPr lang="de-DE" sz="2000"/>
              <a:t>Tobias</a:t>
            </a:r>
            <a:endParaRPr lang="de-DE" sz="2000">
              <a:cs typeface="Calibri"/>
            </a:endParaRPr>
          </a:p>
          <a:p>
            <a:pPr lvl="1"/>
            <a:r>
              <a:rPr lang="de-DE" sz="2000">
                <a:cs typeface="Calibri"/>
              </a:rPr>
              <a:t>Gemeinsamer Vergleich</a:t>
            </a:r>
          </a:p>
          <a:p>
            <a:endParaRPr lang="de-DE" sz="2400">
              <a:cs typeface="Calibri"/>
            </a:endParaRPr>
          </a:p>
          <a:p>
            <a:pPr lvl="1"/>
            <a:endParaRPr lang="de-DE" sz="16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E62D0-07D8-6798-EBD9-FB77D54E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887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54BE0-299C-9689-3826-27396D38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 Ensemble – Training &amp; Testen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F268D3-A671-31BC-58FE-91F9D223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de-DE"/>
                  <a:t>Neuronales Netz:</a:t>
                </a:r>
              </a:p>
              <a:p>
                <a:pPr lvl="1"/>
                <a:r>
                  <a:rPr lang="de-DE"/>
                  <a:t>14 Input Neuronen</a:t>
                </a:r>
              </a:p>
              <a:p>
                <a:pPr lvl="1"/>
                <a:r>
                  <a:rPr lang="de-DE"/>
                  <a:t>1 Hidden Layer mit 256 Neuronen</a:t>
                </a:r>
              </a:p>
              <a:p>
                <a:pPr lvl="1"/>
                <a:r>
                  <a:rPr lang="de-DE"/>
                  <a:t>13 Output Neuronen</a:t>
                </a:r>
              </a:p>
              <a:p>
                <a:r>
                  <a:rPr lang="de-DE"/>
                  <a:t>70/30 Train Test Split</a:t>
                </a:r>
              </a:p>
              <a:p>
                <a:r>
                  <a:rPr lang="de-DE"/>
                  <a:t>Loss </a:t>
                </a:r>
                <a:r>
                  <a:rPr lang="de-DE" err="1"/>
                  <a:t>Function</a:t>
                </a:r>
                <a:r>
                  <a:rPr lang="de-DE"/>
                  <a:t>: Mean </a:t>
                </a:r>
                <a:r>
                  <a:rPr lang="de-DE" err="1"/>
                  <a:t>Squared</a:t>
                </a:r>
                <a:r>
                  <a:rPr lang="de-DE"/>
                  <a:t> Error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e-DE" b="0"/>
              </a:p>
              <a:p>
                <a:r>
                  <a:rPr lang="de-DE" b="0"/>
                  <a:t>Optimizer: Adam</a:t>
                </a:r>
              </a:p>
              <a:p>
                <a:r>
                  <a:rPr lang="de-DE"/>
                  <a:t>Batchsize: 234</a:t>
                </a:r>
              </a:p>
              <a:p>
                <a:pPr lvl="1"/>
                <a:r>
                  <a:rPr lang="de-DE" b="0"/>
                  <a:t>Ganzer Batch wird auf GPU gespeichert um schneller zu trainieren</a:t>
                </a:r>
              </a:p>
              <a:p>
                <a:r>
                  <a:rPr lang="de-DE" b="0"/>
                  <a:t>Learning Rate: 0.0014</a:t>
                </a:r>
              </a:p>
              <a:p>
                <a:endParaRPr lang="de-DE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F268D3-A671-31BC-58FE-91F9D223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A1500D-8379-D8EA-5756-922A149E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443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C9244-ED84-5424-C3F6-CDDB6B40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Reward</a:t>
            </a:r>
            <a:r>
              <a:rPr lang="de-DE"/>
              <a:t> </a:t>
            </a:r>
            <a:r>
              <a:rPr lang="de-DE" err="1"/>
              <a:t>Function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145FC-C3BE-4C82-3E94-038E8CCD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DBF9FC-8DD4-0A32-12CA-EA687698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Für jeden </a:t>
            </a:r>
            <a:r>
              <a:rPr lang="de-DE" err="1">
                <a:cs typeface="Calibri"/>
              </a:rPr>
              <a:t>step</a:t>
            </a:r>
            <a:r>
              <a:rPr lang="de-DE">
                <a:cs typeface="Calibri"/>
              </a:rPr>
              <a:t> einen</a:t>
            </a:r>
            <a:br>
              <a:rPr lang="en-US"/>
            </a:br>
            <a:r>
              <a:rPr lang="de-DE" err="1">
                <a:cs typeface="Calibri"/>
              </a:rPr>
              <a:t>Grundreward</a:t>
            </a:r>
          </a:p>
          <a:p>
            <a:r>
              <a:rPr lang="de-DE">
                <a:cs typeface="Calibri"/>
              </a:rPr>
              <a:t>10.000 jedes mal wenn</a:t>
            </a:r>
            <a:br>
              <a:rPr lang="de-DE">
                <a:cs typeface="Calibri"/>
              </a:rPr>
            </a:br>
            <a:r>
              <a:rPr lang="de-DE">
                <a:cs typeface="Calibri"/>
              </a:rPr>
              <a:t>man ins Ziel läuft</a:t>
            </a:r>
          </a:p>
          <a:p>
            <a:r>
              <a:rPr lang="de-DE">
                <a:cs typeface="Calibri"/>
              </a:rPr>
              <a:t>-10.000 jedes mal wenn</a:t>
            </a:r>
            <a:br>
              <a:rPr lang="de-DE">
                <a:cs typeface="Calibri"/>
              </a:rPr>
            </a:br>
            <a:r>
              <a:rPr lang="de-DE">
                <a:cs typeface="Calibri"/>
              </a:rPr>
              <a:t>man von einem Auto</a:t>
            </a:r>
            <a:br>
              <a:rPr lang="de-DE">
                <a:cs typeface="Calibri"/>
              </a:rPr>
            </a:br>
            <a:r>
              <a:rPr lang="de-DE">
                <a:cs typeface="Calibri"/>
              </a:rPr>
              <a:t>angefahren wird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E57FD524-5E58-72D6-7134-AFE8AE0D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47" y="1440350"/>
            <a:ext cx="5853952" cy="4739297"/>
          </a:xfrm>
          <a:prstGeom prst="rect">
            <a:avLst/>
          </a:prstGeom>
        </p:spPr>
      </p:pic>
      <p:pic>
        <p:nvPicPr>
          <p:cNvPr id="10" name="Grafik 10" descr="Ein Bild, das Text enthält.&#10;&#10;Beschreibung automatisch generiert.">
            <a:extLst>
              <a:ext uri="{FF2B5EF4-FFF2-40B4-BE49-F238E27FC236}">
                <a16:creationId xmlns:a16="http://schemas.microsoft.com/office/drawing/2014/main" id="{D38595A5-225C-4508-6DB6-A1D2C836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27" y="2241177"/>
            <a:ext cx="1553136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7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18D8C0B5-1CEE-651C-1482-2750757B0B4F}"/>
              </a:ext>
            </a:extLst>
          </p:cNvPr>
          <p:cNvCxnSpPr>
            <a:cxnSpLocks/>
          </p:cNvCxnSpPr>
          <p:nvPr/>
        </p:nvCxnSpPr>
        <p:spPr>
          <a:xfrm flipH="1" flipV="1">
            <a:off x="4338336" y="5144142"/>
            <a:ext cx="4018076" cy="8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9" name="Gerade Verbindung mit Pfeil 388">
            <a:extLst>
              <a:ext uri="{FF2B5EF4-FFF2-40B4-BE49-F238E27FC236}">
                <a16:creationId xmlns:a16="http://schemas.microsoft.com/office/drawing/2014/main" id="{78FFB5F1-5C27-1707-6A2E-E3C6E5406209}"/>
              </a:ext>
            </a:extLst>
          </p:cNvPr>
          <p:cNvCxnSpPr>
            <a:cxnSpLocks/>
          </p:cNvCxnSpPr>
          <p:nvPr/>
        </p:nvCxnSpPr>
        <p:spPr>
          <a:xfrm flipV="1">
            <a:off x="4253337" y="2665550"/>
            <a:ext cx="4003858" cy="16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0" name="Gerade Verbindung mit Pfeil 389">
            <a:extLst>
              <a:ext uri="{FF2B5EF4-FFF2-40B4-BE49-F238E27FC236}">
                <a16:creationId xmlns:a16="http://schemas.microsoft.com/office/drawing/2014/main" id="{191A63A3-8B45-DF34-864F-2DD77B6FE944}"/>
              </a:ext>
            </a:extLst>
          </p:cNvPr>
          <p:cNvCxnSpPr>
            <a:cxnSpLocks/>
          </p:cNvCxnSpPr>
          <p:nvPr/>
        </p:nvCxnSpPr>
        <p:spPr>
          <a:xfrm>
            <a:off x="9193776" y="3125898"/>
            <a:ext cx="1265" cy="1390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5" name="Gerade Verbindung mit Pfeil 384">
            <a:extLst>
              <a:ext uri="{FF2B5EF4-FFF2-40B4-BE49-F238E27FC236}">
                <a16:creationId xmlns:a16="http://schemas.microsoft.com/office/drawing/2014/main" id="{D0B0CCB4-CAD0-436E-747A-DB523FAD4259}"/>
              </a:ext>
            </a:extLst>
          </p:cNvPr>
          <p:cNvCxnSpPr>
            <a:cxnSpLocks/>
          </p:cNvCxnSpPr>
          <p:nvPr/>
        </p:nvCxnSpPr>
        <p:spPr>
          <a:xfrm flipV="1">
            <a:off x="1424191" y="5132163"/>
            <a:ext cx="1091252" cy="12564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Gerade Verbindung mit Pfeil 380">
            <a:extLst>
              <a:ext uri="{FF2B5EF4-FFF2-40B4-BE49-F238E27FC236}">
                <a16:creationId xmlns:a16="http://schemas.microsoft.com/office/drawing/2014/main" id="{9070488F-2FE5-D134-6621-9F432DE7BF4A}"/>
              </a:ext>
            </a:extLst>
          </p:cNvPr>
          <p:cNvCxnSpPr>
            <a:cxnSpLocks/>
          </p:cNvCxnSpPr>
          <p:nvPr/>
        </p:nvCxnSpPr>
        <p:spPr>
          <a:xfrm flipV="1">
            <a:off x="1728991" y="4838080"/>
            <a:ext cx="920923" cy="1105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773379D-8C4A-52BE-645A-5C6D7ACC85CC}"/>
              </a:ext>
            </a:extLst>
          </p:cNvPr>
          <p:cNvCxnSpPr>
            <a:cxnSpLocks/>
          </p:cNvCxnSpPr>
          <p:nvPr/>
        </p:nvCxnSpPr>
        <p:spPr>
          <a:xfrm flipV="1">
            <a:off x="4136587" y="2864176"/>
            <a:ext cx="920923" cy="1105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7F3C0A9-EA77-E937-EC26-C143E64E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ME-TRPO Aufbau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C13EE22-DA80-EEFF-65E4-FE7E65609142}"/>
              </a:ext>
            </a:extLst>
          </p:cNvPr>
          <p:cNvSpPr/>
          <p:nvPr/>
        </p:nvSpPr>
        <p:spPr>
          <a:xfrm>
            <a:off x="2447637" y="2193636"/>
            <a:ext cx="1881909" cy="1062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>
                <a:cs typeface="Calibri"/>
              </a:rPr>
              <a:t>Agent</a:t>
            </a:r>
            <a:endParaRPr lang="de-DE" sz="32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BF40EF-C16E-06DC-C7C5-C723A7875BA4}"/>
              </a:ext>
            </a:extLst>
          </p:cNvPr>
          <p:cNvSpPr/>
          <p:nvPr/>
        </p:nvSpPr>
        <p:spPr>
          <a:xfrm>
            <a:off x="8289636" y="2193636"/>
            <a:ext cx="1881909" cy="1062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>
                <a:cs typeface="Calibri"/>
              </a:rPr>
              <a:t>echtes</a:t>
            </a:r>
          </a:p>
          <a:p>
            <a:pPr algn="ctr"/>
            <a:r>
              <a:rPr lang="de-DE" sz="2400">
                <a:cs typeface="Calibri"/>
              </a:rPr>
              <a:t>Environment</a:t>
            </a:r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CBF441-57E6-4EA9-4502-6D9C46B461CA}"/>
              </a:ext>
            </a:extLst>
          </p:cNvPr>
          <p:cNvSpPr/>
          <p:nvPr/>
        </p:nvSpPr>
        <p:spPr>
          <a:xfrm>
            <a:off x="8254999" y="4525817"/>
            <a:ext cx="1881909" cy="1062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200">
                <a:cs typeface="Calibri"/>
              </a:rPr>
              <a:t>Daten</a:t>
            </a:r>
            <a:endParaRPr lang="de-DE" sz="320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53C68E6-B925-58C3-46F8-B835FC559A9A}"/>
              </a:ext>
            </a:extLst>
          </p:cNvPr>
          <p:cNvSpPr/>
          <p:nvPr/>
        </p:nvSpPr>
        <p:spPr>
          <a:xfrm>
            <a:off x="2447636" y="4525817"/>
            <a:ext cx="1881909" cy="1062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200">
                <a:cs typeface="Calibri"/>
              </a:rPr>
              <a:t>Models</a:t>
            </a:r>
            <a:endParaRPr lang="de-DE" sz="32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D8083C-5C96-AFB2-1892-55F205F35A7E}"/>
              </a:ext>
            </a:extLst>
          </p:cNvPr>
          <p:cNvSpPr txBox="1"/>
          <p:nvPr/>
        </p:nvSpPr>
        <p:spPr>
          <a:xfrm>
            <a:off x="5387008" y="2352260"/>
            <a:ext cx="1974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Sammelt Daten</a:t>
            </a:r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C68421E-47DE-F0D5-512A-150E1DB26069}"/>
              </a:ext>
            </a:extLst>
          </p:cNvPr>
          <p:cNvSpPr txBox="1"/>
          <p:nvPr/>
        </p:nvSpPr>
        <p:spPr>
          <a:xfrm>
            <a:off x="9230138" y="3584711"/>
            <a:ext cx="2266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Neue Daten werden hinzugefügt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DD71EBC-167F-B233-E64F-07D82773B286}"/>
              </a:ext>
            </a:extLst>
          </p:cNvPr>
          <p:cNvCxnSpPr>
            <a:cxnSpLocks/>
          </p:cNvCxnSpPr>
          <p:nvPr/>
        </p:nvCxnSpPr>
        <p:spPr>
          <a:xfrm flipH="1" flipV="1">
            <a:off x="5040863" y="2864770"/>
            <a:ext cx="103" cy="1971640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7C46F44B-9CC4-DB55-58B6-13C061A54EFF}"/>
              </a:ext>
            </a:extLst>
          </p:cNvPr>
          <p:cNvCxnSpPr/>
          <p:nvPr/>
        </p:nvCxnSpPr>
        <p:spPr>
          <a:xfrm flipH="1">
            <a:off x="4337612" y="4828785"/>
            <a:ext cx="708675" cy="80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0" name="Textfeld 379">
            <a:extLst>
              <a:ext uri="{FF2B5EF4-FFF2-40B4-BE49-F238E27FC236}">
                <a16:creationId xmlns:a16="http://schemas.microsoft.com/office/drawing/2014/main" id="{E7F044C3-CC90-23A8-AAC7-94C2547BE0EB}"/>
              </a:ext>
            </a:extLst>
          </p:cNvPr>
          <p:cNvSpPr txBox="1"/>
          <p:nvPr/>
        </p:nvSpPr>
        <p:spPr>
          <a:xfrm>
            <a:off x="4993848" y="3633068"/>
            <a:ext cx="1974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Action</a:t>
            </a:r>
          </a:p>
          <a:p>
            <a:endParaRPr lang="de-DE">
              <a:cs typeface="Calibri"/>
            </a:endParaRPr>
          </a:p>
        </p:txBody>
      </p:sp>
      <p:cxnSp>
        <p:nvCxnSpPr>
          <p:cNvPr id="382" name="Gerade Verbindung mit Pfeil 381">
            <a:extLst>
              <a:ext uri="{FF2B5EF4-FFF2-40B4-BE49-F238E27FC236}">
                <a16:creationId xmlns:a16="http://schemas.microsoft.com/office/drawing/2014/main" id="{598C8118-80B8-D34A-ADF3-696DF07A45F3}"/>
              </a:ext>
            </a:extLst>
          </p:cNvPr>
          <p:cNvCxnSpPr>
            <a:cxnSpLocks/>
          </p:cNvCxnSpPr>
          <p:nvPr/>
        </p:nvCxnSpPr>
        <p:spPr>
          <a:xfrm flipH="1" flipV="1">
            <a:off x="1729405" y="2876929"/>
            <a:ext cx="103" cy="1971640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Gerade Verbindung mit Pfeil 382">
            <a:extLst>
              <a:ext uri="{FF2B5EF4-FFF2-40B4-BE49-F238E27FC236}">
                <a16:creationId xmlns:a16="http://schemas.microsoft.com/office/drawing/2014/main" id="{FAE4FBEF-DA95-EF60-BFF6-8BDB9B7F2C34}"/>
              </a:ext>
            </a:extLst>
          </p:cNvPr>
          <p:cNvCxnSpPr>
            <a:cxnSpLocks/>
          </p:cNvCxnSpPr>
          <p:nvPr/>
        </p:nvCxnSpPr>
        <p:spPr>
          <a:xfrm flipV="1">
            <a:off x="1727853" y="2880605"/>
            <a:ext cx="718048" cy="8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4" name="Textfeld 383">
            <a:extLst>
              <a:ext uri="{FF2B5EF4-FFF2-40B4-BE49-F238E27FC236}">
                <a16:creationId xmlns:a16="http://schemas.microsoft.com/office/drawing/2014/main" id="{5EDCDCD8-477A-81B6-002F-B848BB016AEA}"/>
              </a:ext>
            </a:extLst>
          </p:cNvPr>
          <p:cNvSpPr txBox="1"/>
          <p:nvPr/>
        </p:nvSpPr>
        <p:spPr>
          <a:xfrm>
            <a:off x="1777569" y="3633068"/>
            <a:ext cx="1974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State</a:t>
            </a:r>
          </a:p>
        </p:txBody>
      </p:sp>
      <p:cxnSp>
        <p:nvCxnSpPr>
          <p:cNvPr id="386" name="Gerade Verbindung mit Pfeil 385">
            <a:extLst>
              <a:ext uri="{FF2B5EF4-FFF2-40B4-BE49-F238E27FC236}">
                <a16:creationId xmlns:a16="http://schemas.microsoft.com/office/drawing/2014/main" id="{E7B130E6-D127-4CE3-8716-E863E668834F}"/>
              </a:ext>
            </a:extLst>
          </p:cNvPr>
          <p:cNvCxnSpPr>
            <a:cxnSpLocks/>
          </p:cNvCxnSpPr>
          <p:nvPr/>
        </p:nvCxnSpPr>
        <p:spPr>
          <a:xfrm flipH="1" flipV="1">
            <a:off x="1424605" y="2545235"/>
            <a:ext cx="103" cy="2608134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Gerade Verbindung mit Pfeil 386">
            <a:extLst>
              <a:ext uri="{FF2B5EF4-FFF2-40B4-BE49-F238E27FC236}">
                <a16:creationId xmlns:a16="http://schemas.microsoft.com/office/drawing/2014/main" id="{74C51058-FEC2-197D-E4A7-C6BCDC392CEF}"/>
              </a:ext>
            </a:extLst>
          </p:cNvPr>
          <p:cNvCxnSpPr>
            <a:cxnSpLocks/>
          </p:cNvCxnSpPr>
          <p:nvPr/>
        </p:nvCxnSpPr>
        <p:spPr>
          <a:xfrm flipV="1">
            <a:off x="1423052" y="2539946"/>
            <a:ext cx="1022848" cy="8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8" name="Textfeld 387">
            <a:extLst>
              <a:ext uri="{FF2B5EF4-FFF2-40B4-BE49-F238E27FC236}">
                <a16:creationId xmlns:a16="http://schemas.microsoft.com/office/drawing/2014/main" id="{9690C659-43B9-C04C-4C2E-8596A44AE0F5}"/>
              </a:ext>
            </a:extLst>
          </p:cNvPr>
          <p:cNvSpPr txBox="1"/>
          <p:nvPr/>
        </p:nvSpPr>
        <p:spPr>
          <a:xfrm>
            <a:off x="538272" y="3633068"/>
            <a:ext cx="1974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Reward</a:t>
            </a:r>
          </a:p>
        </p:txBody>
      </p:sp>
      <p:sp>
        <p:nvSpPr>
          <p:cNvPr id="393" name="Textfeld 392">
            <a:extLst>
              <a:ext uri="{FF2B5EF4-FFF2-40B4-BE49-F238E27FC236}">
                <a16:creationId xmlns:a16="http://schemas.microsoft.com/office/drawing/2014/main" id="{7568CD08-4517-CD37-ADDF-A195BCE3FC88}"/>
              </a:ext>
            </a:extLst>
          </p:cNvPr>
          <p:cNvSpPr txBox="1"/>
          <p:nvPr/>
        </p:nvSpPr>
        <p:spPr>
          <a:xfrm>
            <a:off x="5361886" y="4788985"/>
            <a:ext cx="2493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Neue Models trainieren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08254-F3BB-595F-B592-41C43B07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90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D3A4FAB-6B92-1EAD-6EE1-2A7ECDB45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Ergebnisse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32108C1-D8D7-E17D-0A6C-B30415CF0D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FEDB3-91BE-747B-994C-9DBB0CAE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758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09D37-94AB-0566-37D5-895462C7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</a:t>
            </a:r>
            <a:r>
              <a:rPr lang="de-DE">
                <a:ea typeface="+mj-lt"/>
                <a:cs typeface="+mj-lt"/>
              </a:rPr>
              <a:t>– Ansatz </a:t>
            </a:r>
            <a:r>
              <a:rPr lang="de-DE" err="1"/>
              <a:t>Cropped</a:t>
            </a:r>
            <a:r>
              <a:rPr lang="de-DE"/>
              <a:t> RAM</a:t>
            </a:r>
            <a:endParaRPr lang="de-DE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D60F59-7AC0-429F-772B-0E29A6F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>
                <a:cs typeface="Calibri"/>
              </a:rPr>
              <a:t>Gelernt wurde in 400 Spielen</a:t>
            </a:r>
          </a:p>
          <a:p>
            <a:pPr lvl="1"/>
            <a:r>
              <a:rPr lang="de-DE" sz="1800" err="1">
                <a:ea typeface="+mn-lt"/>
                <a:cs typeface="+mn-lt"/>
              </a:rPr>
              <a:t>Timesteps</a:t>
            </a:r>
            <a:r>
              <a:rPr lang="de-DE" sz="1800">
                <a:ea typeface="+mn-lt"/>
                <a:cs typeface="+mn-lt"/>
              </a:rPr>
              <a:t> = Spiele * 2048 = 819.200</a:t>
            </a:r>
          </a:p>
          <a:p>
            <a:r>
              <a:rPr lang="de-DE" sz="2200">
                <a:ea typeface="Calibri"/>
                <a:cs typeface="Calibri"/>
              </a:rPr>
              <a:t>Getestet wurde in 50 Spielen</a:t>
            </a:r>
          </a:p>
          <a:p>
            <a:endParaRPr lang="de-DE" sz="2200">
              <a:ea typeface="Calibri"/>
              <a:cs typeface="Calibri"/>
            </a:endParaRP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  <a:p>
            <a:endParaRPr lang="de-DE" sz="200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DCB7EF-63AB-B6CC-9145-3CE12C372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13" y="1968804"/>
            <a:ext cx="2743200" cy="27432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4008EC8-0180-822A-2CE9-E79A1EBCF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79857"/>
              </p:ext>
            </p:extLst>
          </p:nvPr>
        </p:nvGraphicFramePr>
        <p:xfrm>
          <a:off x="903111" y="3527777"/>
          <a:ext cx="5862162" cy="1905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054">
                  <a:extLst>
                    <a:ext uri="{9D8B030D-6E8A-4147-A177-3AD203B41FA5}">
                      <a16:colId xmlns:a16="http://schemas.microsoft.com/office/drawing/2014/main" val="582023186"/>
                    </a:ext>
                  </a:extLst>
                </a:gridCol>
                <a:gridCol w="1954054">
                  <a:extLst>
                    <a:ext uri="{9D8B030D-6E8A-4147-A177-3AD203B41FA5}">
                      <a16:colId xmlns:a16="http://schemas.microsoft.com/office/drawing/2014/main" val="3895645150"/>
                    </a:ext>
                  </a:extLst>
                </a:gridCol>
                <a:gridCol w="1954054">
                  <a:extLst>
                    <a:ext uri="{9D8B030D-6E8A-4147-A177-3AD203B41FA5}">
                      <a16:colId xmlns:a16="http://schemas.microsoft.com/office/drawing/2014/main" val="2082374768"/>
                    </a:ext>
                  </a:extLst>
                </a:gridCol>
              </a:tblGrid>
              <a:tr h="442377">
                <a:tc>
                  <a:txBody>
                    <a:bodyPr/>
                    <a:lstStyle/>
                    <a:p>
                      <a:r>
                        <a:rPr lang="en-US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Häufigkeit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Crashes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660502"/>
                  </a:ext>
                </a:extLst>
              </a:tr>
              <a:tr h="319495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69451"/>
                  </a:ext>
                </a:extLst>
              </a:tr>
              <a:tr h="319495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101697"/>
                  </a:ext>
                </a:extLst>
              </a:tr>
              <a:tr h="319495"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53 </a:t>
                      </a:r>
                      <a:r>
                        <a:rPr lang="en-US" err="1"/>
                        <a:t>oder</a:t>
                      </a:r>
                      <a:r>
                        <a:rPr lang="en-US"/>
                        <a:t> 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873155"/>
                  </a:ext>
                </a:extLst>
              </a:tr>
              <a:tr h="319495"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34329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E19BD-F782-B452-753F-65F80C98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128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55748-5B36-C01F-CFAE-804B895E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– Ansatz CNN mit RGB </a:t>
            </a:r>
            <a:r>
              <a:rPr lang="de-DE" err="1"/>
              <a:t>image</a:t>
            </a:r>
            <a:endParaRPr lang="de-DE" err="1">
              <a:cs typeface="Calibri Light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BAA444E-0C8D-D0EB-2F88-69C64F5A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Durchschnitt (Score letzten 30 Games): 6.03</a:t>
            </a:r>
          </a:p>
          <a:p>
            <a:r>
              <a:rPr lang="de-DE">
                <a:cs typeface="Calibri"/>
              </a:rPr>
              <a:t>Maximal Score: 14</a:t>
            </a:r>
          </a:p>
          <a:p>
            <a:r>
              <a:rPr lang="de-DE">
                <a:cs typeface="Calibri"/>
              </a:rPr>
              <a:t>Minimal Score: 0</a:t>
            </a:r>
          </a:p>
          <a:p>
            <a:r>
              <a:rPr lang="de-DE" err="1">
                <a:cs typeface="Calibri" panose="020F0502020204030204"/>
              </a:rPr>
              <a:t>Timesteps</a:t>
            </a:r>
            <a:r>
              <a:rPr lang="de-DE">
                <a:cs typeface="Calibri"/>
              </a:rPr>
              <a:t>: 307.200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FB97FB81-832D-E98D-E97A-BF8C22AC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495" y="2569801"/>
            <a:ext cx="5287991" cy="4234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0CEB7-6458-2597-1B08-D6B4E4D0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22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4895C-90BB-FC74-335C-A0A28D81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– Ansatz CNN mit </a:t>
            </a:r>
            <a:r>
              <a:rPr lang="de-DE" err="1"/>
              <a:t>grayscale</a:t>
            </a:r>
            <a:r>
              <a:rPr lang="de-DE"/>
              <a:t> </a:t>
            </a:r>
            <a:r>
              <a:rPr lang="de-DE" err="1"/>
              <a:t>image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23FF51-795B-42F0-E326-E13FD86D4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1719" y="3923386"/>
            <a:ext cx="3644427" cy="2938354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0B327E2-4B38-9E71-8C7E-7A9D8A59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788" y="3919189"/>
            <a:ext cx="3643665" cy="293153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6B4B3A0-CF55-E2F1-0C8D-B8519AD91C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>
                <a:cs typeface="Calibri" panose="020F0502020204030204"/>
              </a:rPr>
              <a:t>Getestet wurde in 100 Spielen</a:t>
            </a:r>
          </a:p>
          <a:p>
            <a:pPr lvl="1"/>
            <a:r>
              <a:rPr lang="de-DE" sz="1800">
                <a:cs typeface="Calibri" panose="020F0502020204030204"/>
              </a:rPr>
              <a:t>Durchschnittlicher Score: 8,88</a:t>
            </a:r>
          </a:p>
          <a:p>
            <a:pPr lvl="1"/>
            <a:r>
              <a:rPr lang="de-DE" sz="1800">
                <a:ea typeface="+mn-lt"/>
                <a:cs typeface="+mn-lt"/>
              </a:rPr>
              <a:t>Minimaler Score: 0 (x26) mit jeweils 71 Kollisionen </a:t>
            </a:r>
          </a:p>
          <a:p>
            <a:pPr lvl="1"/>
            <a:r>
              <a:rPr lang="de-DE" sz="1800">
                <a:cs typeface="Calibri" panose="020F0502020204030204"/>
              </a:rPr>
              <a:t>Maximaler Score: 12 (x74) mit jeweils 64 Kollisionen</a:t>
            </a:r>
          </a:p>
          <a:p>
            <a:pPr lvl="1"/>
            <a:r>
              <a:rPr lang="de-DE" sz="1800">
                <a:cs typeface="Calibri" panose="020F0502020204030204"/>
              </a:rPr>
              <a:t>Durchschnittliche Anzahl an Kollisionen: 65,82</a:t>
            </a:r>
          </a:p>
          <a:p>
            <a:r>
              <a:rPr lang="de-DE" sz="2200" err="1">
                <a:cs typeface="Calibri" panose="020F0502020204030204"/>
              </a:rPr>
              <a:t>Timesteps</a:t>
            </a:r>
            <a:r>
              <a:rPr lang="de-DE" sz="2200">
                <a:cs typeface="Calibri" panose="020F0502020204030204"/>
              </a:rPr>
              <a:t> (Training) = 100 * 2048 = 204800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815C9-B334-E924-D368-D22E0FCA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430B-B677-431C-16AC-1DBAD016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Ergebnisse</a:t>
            </a:r>
            <a:r>
              <a:rPr lang="en-US">
                <a:cs typeface="Calibri Light"/>
              </a:rPr>
              <a:t> – Ansatz CNN </a:t>
            </a:r>
            <a:r>
              <a:rPr lang="en-US" err="1">
                <a:cs typeface="Calibri Light"/>
              </a:rPr>
              <a:t>mit</a:t>
            </a:r>
            <a:r>
              <a:rPr lang="en-US">
                <a:cs typeface="Calibri Light"/>
              </a:rPr>
              <a:t> grayscale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FF05-4548-2B1C-CB47-AD52B033C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Ausblick</a:t>
            </a:r>
            <a:endParaRPr lang="en-US">
              <a:cs typeface="Calibri"/>
            </a:endParaRPr>
          </a:p>
          <a:p>
            <a:pPr lvl="1"/>
            <a:r>
              <a:rPr lang="en-US" err="1">
                <a:cs typeface="Calibri"/>
              </a:rPr>
              <a:t>Optimierung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bzgl</a:t>
            </a:r>
            <a:r>
              <a:rPr lang="en-US">
                <a:cs typeface="Calibri"/>
              </a:rPr>
              <a:t>. Performance</a:t>
            </a:r>
          </a:p>
          <a:p>
            <a:pPr lvl="1"/>
            <a:r>
              <a:rPr lang="en-US" err="1">
                <a:cs typeface="Calibri"/>
              </a:rPr>
              <a:t>Umfangreicheres</a:t>
            </a:r>
            <a:r>
              <a:rPr lang="en-US">
                <a:cs typeface="Calibri"/>
              </a:rPr>
              <a:t> Training (</a:t>
            </a:r>
            <a:r>
              <a:rPr lang="en-US" err="1">
                <a:cs typeface="Calibri"/>
              </a:rPr>
              <a:t>mehr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Spiele</a:t>
            </a:r>
            <a:r>
              <a:rPr lang="en-US">
                <a:cs typeface="Calibri"/>
              </a:rPr>
              <a:t>)</a:t>
            </a:r>
          </a:p>
          <a:p>
            <a:pPr lvl="1"/>
            <a:r>
              <a:rPr lang="en-US" err="1">
                <a:cs typeface="Calibri"/>
              </a:rPr>
              <a:t>Änderungen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Aufbau des CNN</a:t>
            </a:r>
          </a:p>
          <a:p>
            <a:pPr lvl="1"/>
            <a:r>
              <a:rPr lang="en-US">
                <a:cs typeface="Calibri"/>
              </a:rPr>
              <a:t>Alternative </a:t>
            </a:r>
            <a:r>
              <a:rPr lang="en-US" err="1">
                <a:cs typeface="Calibri"/>
              </a:rPr>
              <a:t>Funktionen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zur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Berechnung</a:t>
            </a:r>
            <a:r>
              <a:rPr lang="en-US">
                <a:cs typeface="Calibri"/>
              </a:rPr>
              <a:t> des Loss (</a:t>
            </a:r>
            <a:r>
              <a:rPr lang="en-US" err="1">
                <a:cs typeface="Calibri"/>
              </a:rPr>
              <a:t>statt</a:t>
            </a:r>
            <a:r>
              <a:rPr lang="en-US">
                <a:cs typeface="Calibri"/>
              </a:rPr>
              <a:t> MSE)</a:t>
            </a:r>
          </a:p>
          <a:p>
            <a:pPr lvl="1"/>
            <a:r>
              <a:rPr lang="en-US">
                <a:cs typeface="Calibri"/>
              </a:rPr>
              <a:t>Alternative </a:t>
            </a:r>
            <a:r>
              <a:rPr lang="en-US" err="1">
                <a:cs typeface="Calibri"/>
              </a:rPr>
              <a:t>Algorithmen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Optimierung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statt</a:t>
            </a:r>
            <a:r>
              <a:rPr lang="en-US">
                <a:cs typeface="Calibri"/>
              </a:rPr>
              <a:t> Adam)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8991A-B323-F560-74E0-D1260A8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4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E61E2-A387-DB36-6277-E677B331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– ME-TRPO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FB1A6DD-B7E4-EE29-2E9F-500150867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53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ea typeface="+mn-lt"/>
                <a:cs typeface="+mn-lt"/>
              </a:rPr>
              <a:t>Timesteps</a:t>
            </a:r>
            <a:r>
              <a:rPr lang="de-DE">
                <a:ea typeface="+mn-lt"/>
                <a:cs typeface="+mn-lt"/>
              </a:rPr>
              <a:t> (echtes Environment): 204.800 (100 Spiele)</a:t>
            </a:r>
            <a:endParaRPr lang="en-US">
              <a:ea typeface="+mn-lt"/>
              <a:cs typeface="+mn-lt"/>
            </a:endParaRPr>
          </a:p>
          <a:p>
            <a:r>
              <a:rPr lang="de-DE" err="1">
                <a:ea typeface="+mn-lt"/>
                <a:cs typeface="+mn-lt"/>
              </a:rPr>
              <a:t>Timesteps</a:t>
            </a:r>
            <a:r>
              <a:rPr lang="de-DE">
                <a:ea typeface="+mn-lt"/>
                <a:cs typeface="+mn-lt"/>
              </a:rPr>
              <a:t> (Simulation): 12.800.000 (6250 Spiele)</a:t>
            </a:r>
            <a:endParaRPr lang="de-DE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B8E34800-FF7E-0565-FA45-24614AA2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6" y="2934089"/>
            <a:ext cx="4642152" cy="3564067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924E7AB1-1BA0-DA93-BFA5-FA47C01E5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10" y="2937838"/>
            <a:ext cx="4702628" cy="35586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669AE-6754-27FA-794A-0135589D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751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2643C-911C-E35C-F39E-2341D329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Ergebnisse  - ME-TRPO – Fazit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DB129-D586-C706-4158-FB788F82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Was hat funktioniert?</a:t>
            </a:r>
          </a:p>
          <a:p>
            <a:pPr lvl="1"/>
            <a:r>
              <a:rPr lang="de-DE" err="1">
                <a:cs typeface="Calibri"/>
              </a:rPr>
              <a:t>Reward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Function</a:t>
            </a:r>
            <a:endParaRPr lang="de-DE">
              <a:cs typeface="Calibri"/>
            </a:endParaRPr>
          </a:p>
          <a:p>
            <a:pPr lvl="1"/>
            <a:r>
              <a:rPr lang="de-DE">
                <a:cs typeface="Calibri"/>
              </a:rPr>
              <a:t>Verkleinerter Observation </a:t>
            </a:r>
            <a:r>
              <a:rPr lang="de-DE" err="1">
                <a:cs typeface="Calibri"/>
              </a:rPr>
              <a:t>space</a:t>
            </a:r>
            <a:r>
              <a:rPr lang="de-DE">
                <a:cs typeface="Calibri"/>
              </a:rPr>
              <a:t> </a:t>
            </a:r>
          </a:p>
          <a:p>
            <a:r>
              <a:rPr lang="de-DE">
                <a:cs typeface="Calibri"/>
              </a:rPr>
              <a:t>Woran hat es gelegen?</a:t>
            </a:r>
          </a:p>
          <a:p>
            <a:pPr lvl="1"/>
            <a:r>
              <a:rPr lang="de-DE">
                <a:cs typeface="Calibri"/>
              </a:rPr>
              <a:t>Models nicht genau genug</a:t>
            </a:r>
          </a:p>
          <a:p>
            <a:pPr lvl="2"/>
            <a:r>
              <a:rPr lang="de-DE">
                <a:cs typeface="Calibri"/>
              </a:rPr>
              <a:t>Score</a:t>
            </a:r>
          </a:p>
          <a:p>
            <a:pPr lvl="2"/>
            <a:r>
              <a:rPr lang="de-DE">
                <a:cs typeface="Calibri"/>
              </a:rPr>
              <a:t>Hit</a:t>
            </a:r>
          </a:p>
          <a:p>
            <a:r>
              <a:rPr lang="de-DE">
                <a:cs typeface="Calibri"/>
              </a:rPr>
              <a:t>Ausblick</a:t>
            </a:r>
          </a:p>
          <a:p>
            <a:pPr lvl="1"/>
            <a:r>
              <a:rPr lang="de-DE">
                <a:cs typeface="Calibri"/>
              </a:rPr>
              <a:t>Trainingszeit und Genauigkeit der </a:t>
            </a:r>
            <a:br>
              <a:rPr lang="de-DE">
                <a:cs typeface="Calibri"/>
              </a:rPr>
            </a:br>
            <a:r>
              <a:rPr lang="de-DE">
                <a:cs typeface="Calibri"/>
              </a:rPr>
              <a:t>Neuronalen Netze optimieren</a:t>
            </a:r>
          </a:p>
          <a:p>
            <a:pPr lvl="2"/>
            <a:endParaRPr lang="de-DE">
              <a:cs typeface="Calibri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3722035-AE27-4812-2309-7CA5FC91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07" y="1345550"/>
            <a:ext cx="4057879" cy="53144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6D99A-B3A7-AADB-2B99-C8C0188C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9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410F5-84DD-A953-AA1E-C4DCC2B3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Wdh</a:t>
            </a:r>
            <a:r>
              <a:rPr lang="de-DE">
                <a:cs typeface="Calibri Light"/>
              </a:rPr>
              <a:t>.: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733C6-DC02-EACB-7233-381D3F2F8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Atari: Freeway</a:t>
            </a:r>
          </a:p>
          <a:p>
            <a:pPr lvl="1"/>
            <a:r>
              <a:rPr lang="en-US">
                <a:ea typeface="+mn-lt"/>
                <a:cs typeface="+mn-lt"/>
              </a:rPr>
              <a:t>OpenAI Gym Library</a:t>
            </a:r>
          </a:p>
          <a:p>
            <a:pPr lvl="1"/>
            <a:r>
              <a:rPr lang="en-US" err="1">
                <a:ea typeface="+mn-lt"/>
                <a:cs typeface="+mn-lt"/>
              </a:rPr>
              <a:t>Spieldauer</a:t>
            </a:r>
            <a:r>
              <a:rPr lang="en-US">
                <a:ea typeface="+mn-lt"/>
                <a:cs typeface="+mn-lt"/>
              </a:rPr>
              <a:t> 2:30 </a:t>
            </a:r>
            <a:r>
              <a:rPr lang="en-US" err="1">
                <a:ea typeface="+mn-lt"/>
                <a:cs typeface="+mn-lt"/>
              </a:rPr>
              <a:t>Minuten</a:t>
            </a:r>
            <a:r>
              <a:rPr lang="en-US">
                <a:ea typeface="+mn-lt"/>
                <a:cs typeface="+mn-lt"/>
              </a:rPr>
              <a:t> (2048 Steps)</a:t>
            </a:r>
          </a:p>
          <a:p>
            <a:pPr lvl="1"/>
            <a:r>
              <a:rPr lang="en-US">
                <a:ea typeface="+mn-lt"/>
                <a:cs typeface="+mn-lt"/>
              </a:rPr>
              <a:t>8 </a:t>
            </a:r>
            <a:r>
              <a:rPr lang="en-US" err="1">
                <a:ea typeface="+mn-lt"/>
                <a:cs typeface="+mn-lt"/>
              </a:rPr>
              <a:t>verschiedene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Spielmodi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2 </a:t>
            </a:r>
            <a:r>
              <a:rPr lang="en-US" err="1">
                <a:ea typeface="+mn-lt"/>
                <a:cs typeface="+mn-lt"/>
              </a:rPr>
              <a:t>verschiedene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Schwierigkeiten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Observation</a:t>
            </a:r>
          </a:p>
          <a:p>
            <a:pPr lvl="2"/>
            <a:r>
              <a:rPr lang="en-US">
                <a:ea typeface="+mn-lt"/>
                <a:cs typeface="+mn-lt"/>
              </a:rPr>
              <a:t>RGB</a:t>
            </a:r>
          </a:p>
          <a:p>
            <a:pPr lvl="2"/>
            <a:r>
              <a:rPr lang="en-US">
                <a:ea typeface="+mn-lt"/>
                <a:cs typeface="+mn-lt"/>
              </a:rPr>
              <a:t>Grayscale</a:t>
            </a:r>
          </a:p>
          <a:p>
            <a:pPr lvl="2"/>
            <a:r>
              <a:rPr lang="en-US">
                <a:ea typeface="+mn-lt"/>
                <a:cs typeface="+mn-lt"/>
              </a:rPr>
              <a:t>RAM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3377F241-B7A7-D378-DCF1-5E391CA3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76" y="1822910"/>
            <a:ext cx="2422769" cy="3172557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10C05DE1-D919-2EF7-7A5A-96F4B0AAE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63" y="581603"/>
            <a:ext cx="4433454" cy="5844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14AD-1199-85F2-8058-120A85D9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16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034C7-2725-87D1-4268-67A2E6E8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Gemeinsamer Vergleich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4882C46-B5AE-8CA4-0B6B-834C4AB96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602464"/>
              </p:ext>
            </p:extLst>
          </p:nvPr>
        </p:nvGraphicFramePr>
        <p:xfrm>
          <a:off x="982337" y="2038120"/>
          <a:ext cx="10135511" cy="222337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09159">
                  <a:extLst>
                    <a:ext uri="{9D8B030D-6E8A-4147-A177-3AD203B41FA5}">
                      <a16:colId xmlns:a16="http://schemas.microsoft.com/office/drawing/2014/main" val="3464531776"/>
                    </a:ext>
                  </a:extLst>
                </a:gridCol>
                <a:gridCol w="1231710">
                  <a:extLst>
                    <a:ext uri="{9D8B030D-6E8A-4147-A177-3AD203B41FA5}">
                      <a16:colId xmlns:a16="http://schemas.microsoft.com/office/drawing/2014/main" val="3276587003"/>
                    </a:ext>
                  </a:extLst>
                </a:gridCol>
                <a:gridCol w="1210833">
                  <a:extLst>
                    <a:ext uri="{9D8B030D-6E8A-4147-A177-3AD203B41FA5}">
                      <a16:colId xmlns:a16="http://schemas.microsoft.com/office/drawing/2014/main" val="742381826"/>
                    </a:ext>
                  </a:extLst>
                </a:gridCol>
                <a:gridCol w="1315216">
                  <a:extLst>
                    <a:ext uri="{9D8B030D-6E8A-4147-A177-3AD203B41FA5}">
                      <a16:colId xmlns:a16="http://schemas.microsoft.com/office/drawing/2014/main" val="3562135886"/>
                    </a:ext>
                  </a:extLst>
                </a:gridCol>
                <a:gridCol w="1649239">
                  <a:extLst>
                    <a:ext uri="{9D8B030D-6E8A-4147-A177-3AD203B41FA5}">
                      <a16:colId xmlns:a16="http://schemas.microsoft.com/office/drawing/2014/main" val="219448756"/>
                    </a:ext>
                  </a:extLst>
                </a:gridCol>
                <a:gridCol w="1649239">
                  <a:extLst>
                    <a:ext uri="{9D8B030D-6E8A-4147-A177-3AD203B41FA5}">
                      <a16:colId xmlns:a16="http://schemas.microsoft.com/office/drawing/2014/main" val="3805768491"/>
                    </a:ext>
                  </a:extLst>
                </a:gridCol>
                <a:gridCol w="1670115">
                  <a:extLst>
                    <a:ext uri="{9D8B030D-6E8A-4147-A177-3AD203B41FA5}">
                      <a16:colId xmlns:a16="http://schemas.microsoft.com/office/drawing/2014/main" val="4138860565"/>
                    </a:ext>
                  </a:extLst>
                </a:gridCol>
              </a:tblGrid>
              <a:tr h="555843">
                <a:tc>
                  <a:txBody>
                    <a:bodyPr/>
                    <a:lstStyle/>
                    <a:p>
                      <a:r>
                        <a:rPr lang="de-DE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Simon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Jan Felix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Tobias 1NN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Tobias 2NN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Tobias 5NN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756127"/>
                  </a:ext>
                </a:extLst>
              </a:tr>
              <a:tr h="555843">
                <a:tc>
                  <a:txBody>
                    <a:bodyPr/>
                    <a:lstStyle/>
                    <a:p>
                      <a:r>
                        <a:rPr lang="de-DE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64000"/>
                  </a:ext>
                </a:extLst>
              </a:tr>
              <a:tr h="5558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u="none" strike="noStrike" noProof="0"/>
                        <a:t>Maximum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77304"/>
                  </a:ext>
                </a:extLst>
              </a:tr>
              <a:tr h="555843">
                <a:tc>
                  <a:txBody>
                    <a:bodyPr/>
                    <a:lstStyle/>
                    <a:p>
                      <a:r>
                        <a:rPr lang="de-DE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9.78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11.98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3193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1DF5A-48AD-ABA9-BCFE-35182D4A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56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A7CB-BC1B-51B5-DF68-6E3C495D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0515-7275-6B18-3638-F3A6A9ADD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Zum Repository von Simon, Jan Felix und Paul:</a:t>
            </a:r>
          </a:p>
          <a:p>
            <a:pPr lvl="1"/>
            <a:r>
              <a:rPr lang="en-US">
                <a:ea typeface="+mn-lt"/>
                <a:cs typeface="+mn-lt"/>
                <a:hlinkClick r:id="rId3"/>
              </a:rPr>
              <a:t>TobiasPapen/projekt-seminar-deep-q-learning (github.com)</a:t>
            </a:r>
          </a:p>
          <a:p>
            <a:r>
              <a:rPr lang="en-US">
                <a:cs typeface="Calibri"/>
              </a:rPr>
              <a:t>Zum Repository von Tobias:</a:t>
            </a:r>
          </a:p>
          <a:p>
            <a:pPr lvl="1"/>
            <a:r>
              <a:rPr lang="en-US">
                <a:ea typeface="+mn-lt"/>
                <a:cs typeface="+mn-lt"/>
                <a:hlinkClick r:id="rId4"/>
              </a:rPr>
              <a:t>TobiasPapen/projekt-seminar-me-trpo (github.com)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6040-422C-AEBD-EE06-7DF5C456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71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DDA85-91A0-F70A-450A-70318748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Wdh</a:t>
            </a:r>
            <a:r>
              <a:rPr lang="de-DE"/>
              <a:t>.: 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9D0BC1-5EAC-23D4-D396-3DA7C2F7E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Methode des maschinellen Lernens</a:t>
            </a:r>
          </a:p>
          <a:p>
            <a:r>
              <a:rPr lang="de-DE"/>
              <a:t>Bestandteile:</a:t>
            </a:r>
          </a:p>
          <a:p>
            <a:pPr lvl="1"/>
            <a:r>
              <a:rPr lang="de-DE"/>
              <a:t>Agent</a:t>
            </a:r>
          </a:p>
          <a:p>
            <a:pPr lvl="1"/>
            <a:r>
              <a:rPr lang="de-DE"/>
              <a:t>Environment</a:t>
            </a:r>
          </a:p>
          <a:p>
            <a:pPr lvl="1"/>
            <a:r>
              <a:rPr lang="de-DE"/>
              <a:t>State</a:t>
            </a:r>
          </a:p>
          <a:p>
            <a:pPr lvl="1"/>
            <a:r>
              <a:rPr lang="de-DE"/>
              <a:t>Action</a:t>
            </a:r>
          </a:p>
          <a:p>
            <a:pPr lvl="1"/>
            <a:r>
              <a:rPr lang="de-DE" err="1"/>
              <a:t>Reward</a:t>
            </a:r>
            <a:endParaRPr lang="de-DE"/>
          </a:p>
          <a:p>
            <a:r>
              <a:rPr lang="de-DE"/>
              <a:t>Exploration vs. Exploitation</a:t>
            </a:r>
          </a:p>
          <a:p>
            <a:r>
              <a:rPr lang="de-DE"/>
              <a:t>Ziel: Gesamtbelohnung maximieren</a:t>
            </a:r>
          </a:p>
          <a:p>
            <a:r>
              <a:rPr lang="de-DE"/>
              <a:t>Ansätze: model-</a:t>
            </a:r>
            <a:r>
              <a:rPr lang="de-DE" err="1"/>
              <a:t>based</a:t>
            </a:r>
            <a:r>
              <a:rPr lang="de-DE"/>
              <a:t> vs. model-</a:t>
            </a:r>
            <a:r>
              <a:rPr lang="de-DE" err="1"/>
              <a:t>free</a:t>
            </a:r>
            <a:endParaRPr lang="de-DE"/>
          </a:p>
          <a:p>
            <a:endParaRPr lang="de-DE"/>
          </a:p>
        </p:txBody>
      </p:sp>
      <p:pic>
        <p:nvPicPr>
          <p:cNvPr id="1028" name="Picture 4" descr="Reinforcement Learning 101. Learn the essentials of Reinforcement… | by  Shweta Bhatt | Towards Data Science">
            <a:extLst>
              <a:ext uri="{FF2B5EF4-FFF2-40B4-BE49-F238E27FC236}">
                <a16:creationId xmlns:a16="http://schemas.microsoft.com/office/drawing/2014/main" id="{E73A42D3-64C6-781B-87E5-5ABC2E4F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25" y="2588155"/>
            <a:ext cx="5388275" cy="207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901B7-DCC1-0793-D8C3-EEA555D1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9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5AC189-5180-C071-8859-94418CD1B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Deep Q-Learning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0B0A5-5314-6531-86FB-A075588E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256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1EA5C0-DD4B-C9A0-8E39-A680351B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Wdh.: Q-Learning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50288E-6F59-0111-E86C-F9EBB3099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ea typeface="+mn-lt"/>
                <a:cs typeface="+mn-lt"/>
              </a:rPr>
              <a:t>Q-Table:</a:t>
            </a:r>
            <a:endParaRPr lang="de-DE">
              <a:cs typeface="Calibri"/>
            </a:endParaRPr>
          </a:p>
          <a:p>
            <a:pPr lvl="1"/>
            <a:r>
              <a:rPr lang="de-DE">
                <a:cs typeface="Calibri"/>
              </a:rPr>
              <a:t>Matrix mit State-Action Paaren</a:t>
            </a:r>
          </a:p>
          <a:p>
            <a:r>
              <a:rPr lang="de-DE"/>
              <a:t>Q-Values:</a:t>
            </a:r>
            <a:endParaRPr lang="de-DE">
              <a:cs typeface="Calibri"/>
            </a:endParaRPr>
          </a:p>
          <a:p>
            <a:pPr lvl="1"/>
            <a:r>
              <a:rPr lang="de-DE"/>
              <a:t>Initialisierung mit dem Wert null</a:t>
            </a:r>
            <a:endParaRPr lang="de-DE">
              <a:cs typeface="Calibri"/>
            </a:endParaRPr>
          </a:p>
          <a:p>
            <a:pPr lvl="1"/>
            <a:endParaRPr lang="de-DE"/>
          </a:p>
          <a:p>
            <a:endParaRPr lang="de-DE"/>
          </a:p>
          <a:p>
            <a:pPr lvl="1"/>
            <a:r>
              <a:rPr lang="de-DE">
                <a:cs typeface="Calibri"/>
              </a:rPr>
              <a:t>Temporal </a:t>
            </a:r>
            <a:r>
              <a:rPr lang="de-DE" err="1">
                <a:cs typeface="Calibri"/>
              </a:rPr>
              <a:t>difference</a:t>
            </a:r>
            <a:endParaRPr lang="de-DE">
              <a:cs typeface="Calibri"/>
            </a:endParaRPr>
          </a:p>
          <a:p>
            <a:r>
              <a:rPr lang="de-DE"/>
              <a:t>Parameter:</a:t>
            </a:r>
            <a:endParaRPr lang="de-DE">
              <a:cs typeface="Calibri"/>
            </a:endParaRPr>
          </a:p>
          <a:p>
            <a:pPr lvl="1"/>
            <a:r>
              <a:rPr lang="de-DE"/>
              <a:t>Learning rate</a:t>
            </a:r>
          </a:p>
          <a:p>
            <a:pPr lvl="1"/>
            <a:r>
              <a:rPr lang="de-DE"/>
              <a:t>Discount </a:t>
            </a:r>
            <a:r>
              <a:rPr lang="de-DE" err="1"/>
              <a:t>factor</a:t>
            </a:r>
            <a:endParaRPr lang="de-DE" err="1">
              <a:cs typeface="Calibri" panose="020F0502020204030204"/>
            </a:endParaRPr>
          </a:p>
          <a:p>
            <a:pPr lvl="1"/>
            <a:endParaRPr lang="de-DE">
              <a:cs typeface="Calibri"/>
            </a:endParaRPr>
          </a:p>
        </p:txBody>
      </p:sp>
      <p:pic>
        <p:nvPicPr>
          <p:cNvPr id="2052" name="Picture 4" descr="Epsilon-Greedy Q-learning | Baeldung on Computer Science">
            <a:extLst>
              <a:ext uri="{FF2B5EF4-FFF2-40B4-BE49-F238E27FC236}">
                <a16:creationId xmlns:a16="http://schemas.microsoft.com/office/drawing/2014/main" id="{B8596DE5-2112-D808-C10B-7A61E6F7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1825625"/>
            <a:ext cx="3438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8CAE59-A5E7-4EBC-6B50-327C03AA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039" y="3358997"/>
            <a:ext cx="6264510" cy="1078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E1432-326B-D02F-BD13-0084908F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76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7B7811-912B-7DC9-8CC3-72DD8FD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Wdh.: Von Q-Learning zu Deep Q-Learning</a:t>
            </a:r>
          </a:p>
        </p:txBody>
      </p:sp>
      <p:pic>
        <p:nvPicPr>
          <p:cNvPr id="3074" name="Picture 2" descr="Deep Q-Learning | An Introduction To Deep Reinforcement Learning">
            <a:extLst>
              <a:ext uri="{FF2B5EF4-FFF2-40B4-BE49-F238E27FC236}">
                <a16:creationId xmlns:a16="http://schemas.microsoft.com/office/drawing/2014/main" id="{6076F761-4D1B-228D-DAFC-8A1A4117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11" y="1689411"/>
            <a:ext cx="6005910" cy="39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CE970C3-91ED-17D2-F02B-54B7B057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938"/>
            <a:ext cx="45148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>
                <a:ea typeface="+mn-lt"/>
                <a:cs typeface="+mn-lt"/>
              </a:rPr>
              <a:t>Berechnung der Q-Values durch ein tiefes neuronales Netz</a:t>
            </a:r>
          </a:p>
          <a:p>
            <a:pPr lvl="1"/>
            <a:r>
              <a:rPr lang="de-DE" sz="2000">
                <a:ea typeface="+mn-lt"/>
                <a:cs typeface="+mn-lt"/>
              </a:rPr>
              <a:t>Eingabe: State</a:t>
            </a:r>
          </a:p>
          <a:p>
            <a:pPr lvl="1"/>
            <a:r>
              <a:rPr lang="de-DE" sz="2000">
                <a:ea typeface="+mn-lt"/>
                <a:cs typeface="+mn-lt"/>
              </a:rPr>
              <a:t>Ausgabe: Approximierte </a:t>
            </a:r>
            <a:br>
              <a:rPr lang="de-DE" sz="2000">
                <a:ea typeface="+mn-lt"/>
                <a:cs typeface="+mn-lt"/>
              </a:rPr>
            </a:br>
            <a:r>
              <a:rPr lang="de-DE" sz="2000">
                <a:ea typeface="+mn-lt"/>
                <a:cs typeface="+mn-lt"/>
              </a:rPr>
              <a:t>Q-Values für die Actions</a:t>
            </a:r>
          </a:p>
          <a:p>
            <a:r>
              <a:rPr lang="de-DE" sz="2400">
                <a:ea typeface="+mn-lt"/>
                <a:cs typeface="+mn-lt"/>
              </a:rPr>
              <a:t>Anpassung der Gewichte</a:t>
            </a:r>
            <a:endParaRPr lang="de-DE" sz="2400">
              <a:cs typeface="Calibri"/>
            </a:endParaRPr>
          </a:p>
          <a:p>
            <a:pPr lvl="1"/>
            <a:r>
              <a:rPr lang="de-DE" sz="2000">
                <a:cs typeface="Calibri"/>
              </a:rPr>
              <a:t>Berechnung des "Loss"</a:t>
            </a:r>
          </a:p>
          <a:p>
            <a:pPr lvl="1"/>
            <a:r>
              <a:rPr lang="de-DE" sz="2000">
                <a:ea typeface="+mn-lt"/>
                <a:cs typeface="+mn-lt"/>
              </a:rPr>
              <a:t>Backpropagation</a:t>
            </a:r>
            <a:endParaRPr lang="de-DE" sz="2000">
              <a:cs typeface="Calibri"/>
            </a:endParaRPr>
          </a:p>
          <a:p>
            <a:pPr lvl="1"/>
            <a:r>
              <a:rPr lang="de-DE" sz="2000">
                <a:cs typeface="Calibri"/>
              </a:rPr>
              <a:t>Optimierungsalgorithmen</a:t>
            </a:r>
          </a:p>
          <a:p>
            <a:pPr lvl="1"/>
            <a:endParaRPr lang="de-DE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970F9-4A7D-C93F-F390-D9A9D40D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B4898-23A8-499A-A4C6-5367A877C18F}" type="slidenum">
              <a:rPr lang="de-DE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8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CAAE2-2D78-601F-C57B-B6BA3CAE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44" y="162568"/>
            <a:ext cx="10515600" cy="1325563"/>
          </a:xfrm>
        </p:spPr>
        <p:txBody>
          <a:bodyPr/>
          <a:lstStyle/>
          <a:p>
            <a:r>
              <a:rPr lang="de-DE"/>
              <a:t>Baseline - Aufbau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D549FA7-E294-7BC7-C262-3CD09F31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35" y="1797983"/>
            <a:ext cx="6312058" cy="109178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B26C3E-1B03-5F33-147F-DAE91AFD9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54" y="4272798"/>
            <a:ext cx="6398870" cy="206983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D3375A0-58FD-0DA2-C231-82A323AB7120}"/>
              </a:ext>
            </a:extLst>
          </p:cNvPr>
          <p:cNvSpPr txBox="1">
            <a:spLocks/>
          </p:cNvSpPr>
          <p:nvPr/>
        </p:nvSpPr>
        <p:spPr>
          <a:xfrm>
            <a:off x="741744" y="17966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200"/>
              <a:t>Fully </a:t>
            </a:r>
            <a:r>
              <a:rPr lang="de-DE" sz="2200" err="1"/>
              <a:t>connected</a:t>
            </a:r>
            <a:r>
              <a:rPr lang="de-DE" sz="2200"/>
              <a:t> 3 </a:t>
            </a:r>
            <a:r>
              <a:rPr lang="de-DE" sz="2200" err="1"/>
              <a:t>layers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200" err="1">
                <a:cs typeface="Calibri"/>
              </a:rPr>
              <a:t>ReLU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for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the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first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two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layers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200">
                <a:cs typeface="Calibri"/>
              </a:rPr>
              <a:t>Adam Optimizer</a:t>
            </a:r>
          </a:p>
          <a:p>
            <a:pPr>
              <a:lnSpc>
                <a:spcPct val="100000"/>
              </a:lnSpc>
            </a:pPr>
            <a:r>
              <a:rPr lang="de-DE" sz="2200">
                <a:cs typeface="Calibri"/>
              </a:rPr>
              <a:t>Mittlere quadratische Abweichung (engl.: MSE) als </a:t>
            </a:r>
            <a:r>
              <a:rPr lang="de-DE" sz="2200" err="1">
                <a:cs typeface="Calibri"/>
              </a:rPr>
              <a:t>loss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function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200">
                <a:cs typeface="Calibri"/>
              </a:rPr>
              <a:t>Store </a:t>
            </a:r>
            <a:r>
              <a:rPr lang="de-DE" sz="2200" err="1">
                <a:cs typeface="Calibri"/>
              </a:rPr>
              <a:t>transition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200">
                <a:cs typeface="Calibri"/>
              </a:rPr>
              <a:t>Batch sample </a:t>
            </a:r>
            <a:r>
              <a:rPr lang="de-DE" sz="2200" err="1">
                <a:cs typeface="Calibri"/>
              </a:rPr>
              <a:t>learning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200">
                <a:cs typeface="Calibri"/>
              </a:rPr>
              <a:t>Wahl des Epsilon </a:t>
            </a:r>
            <a:r>
              <a:rPr lang="de-DE" sz="2200" err="1">
                <a:cs typeface="Calibri"/>
              </a:rPr>
              <a:t>Decrease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de-DE" sz="2200" err="1">
                <a:cs typeface="Calibri"/>
              </a:rPr>
              <a:t>Reward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function</a:t>
            </a: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endParaRPr lang="de-DE" sz="2200">
              <a:cs typeface="Calibri"/>
            </a:endParaRPr>
          </a:p>
          <a:p>
            <a:pPr>
              <a:lnSpc>
                <a:spcPct val="100000"/>
              </a:lnSpc>
            </a:pPr>
            <a:endParaRPr lang="de-DE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35226-ED76-DDC7-682D-177F5E54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03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9CAB8-EE96-77C6-8F24-8F733226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Baseline – Versuche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0E01F-28B4-0A22-F357-BC7495420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/>
              <a:t>Ziele der Versuche: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de-DE"/>
              <a:t>Optimale Hyperparameter finden</a:t>
            </a:r>
            <a:endParaRPr lang="en-US">
              <a:cs typeface="Calibri"/>
            </a:endParaRPr>
          </a:p>
          <a:p>
            <a:pPr lvl="2">
              <a:lnSpc>
                <a:spcPct val="100000"/>
              </a:lnSpc>
            </a:pPr>
            <a:r>
              <a:rPr lang="de-DE"/>
              <a:t>Epsilon abstieg</a:t>
            </a:r>
            <a:endParaRPr lang="de-DE">
              <a:cs typeface="Calibri"/>
            </a:endParaRPr>
          </a:p>
          <a:p>
            <a:pPr lvl="2">
              <a:lnSpc>
                <a:spcPct val="100000"/>
              </a:lnSpc>
            </a:pPr>
            <a:r>
              <a:rPr lang="de-DE"/>
              <a:t>Learning rate</a:t>
            </a:r>
            <a:endParaRPr lang="de-DE">
              <a:cs typeface="Calibri"/>
            </a:endParaRPr>
          </a:p>
          <a:p>
            <a:pPr lvl="2">
              <a:lnSpc>
                <a:spcPct val="100000"/>
              </a:lnSpc>
            </a:pPr>
            <a:r>
              <a:rPr lang="de-DE"/>
              <a:t>Discount </a:t>
            </a:r>
            <a:r>
              <a:rPr lang="de-DE" err="1"/>
              <a:t>factor</a:t>
            </a:r>
            <a:endParaRPr lang="de-DE" err="1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de-DE"/>
              <a:t>Optimale </a:t>
            </a:r>
            <a:r>
              <a:rPr lang="de-DE" err="1"/>
              <a:t>reward</a:t>
            </a:r>
            <a:r>
              <a:rPr lang="de-DE"/>
              <a:t> </a:t>
            </a:r>
            <a:r>
              <a:rPr lang="de-DE" err="1"/>
              <a:t>function</a:t>
            </a:r>
            <a:r>
              <a:rPr lang="de-DE"/>
              <a:t> finden</a:t>
            </a:r>
            <a:endParaRPr lang="de-DE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de-DE"/>
              <a:t>Ansätze auf erste Performance untersuchen</a:t>
            </a:r>
            <a:endParaRPr lang="de-DE">
              <a:cs typeface="Calibri"/>
            </a:endParaRPr>
          </a:p>
          <a:p>
            <a:pPr>
              <a:lnSpc>
                <a:spcPct val="150000"/>
              </a:lnSpc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8B09-1A75-C551-6084-D66C430A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0BEB-64AA-44B5-88E0-7315F05DD584}" type="slidenum">
              <a:rPr lang="de-DE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46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Larissa</vt:lpstr>
      <vt:lpstr>Office</vt:lpstr>
      <vt:lpstr>Office</vt:lpstr>
      <vt:lpstr>Office</vt:lpstr>
      <vt:lpstr>Office</vt:lpstr>
      <vt:lpstr>Deep Reinforcement Learning Finale Präsentation</vt:lpstr>
      <vt:lpstr>Inhaltsverzeichnis</vt:lpstr>
      <vt:lpstr>Wdh.: Environment</vt:lpstr>
      <vt:lpstr>Wdh.: Reinforcement Learning</vt:lpstr>
      <vt:lpstr>Deep Q-Learning</vt:lpstr>
      <vt:lpstr>Wdh.: Q-Learning</vt:lpstr>
      <vt:lpstr>Wdh.: Von Q-Learning zu Deep Q-Learning</vt:lpstr>
      <vt:lpstr>Baseline - Aufbau</vt:lpstr>
      <vt:lpstr>Baseline – Versuche</vt:lpstr>
      <vt:lpstr>Baseline – Versuch 1 </vt:lpstr>
      <vt:lpstr>Baseline – Versuch 11  </vt:lpstr>
      <vt:lpstr>Baseline – Versuch 16</vt:lpstr>
      <vt:lpstr>Ansatz – Cropped RAM</vt:lpstr>
      <vt:lpstr>Ansatz – CNN mit grayscale image</vt:lpstr>
      <vt:lpstr>Ansatz – CNN mit rgb image</vt:lpstr>
      <vt:lpstr>ME-TRPO</vt:lpstr>
      <vt:lpstr>ME-TRPO Wiederholung</vt:lpstr>
      <vt:lpstr>Model Ensemble – Neuronales Netzwerk</vt:lpstr>
      <vt:lpstr>Model Ensemble – Daten</vt:lpstr>
      <vt:lpstr>Model Ensemble – Training &amp; Testen</vt:lpstr>
      <vt:lpstr>Reward Function</vt:lpstr>
      <vt:lpstr>ME-TRPO Aufbau</vt:lpstr>
      <vt:lpstr>Ergebnisse</vt:lpstr>
      <vt:lpstr>Ergebnisse – Ansatz Cropped RAM</vt:lpstr>
      <vt:lpstr>Ergebnisse – Ansatz CNN mit RGB image</vt:lpstr>
      <vt:lpstr>Ergebnisse – Ansatz CNN mit grayscale image</vt:lpstr>
      <vt:lpstr>Ergebnisse – Ansatz CNN mit grayscale image</vt:lpstr>
      <vt:lpstr>Ergebnisse – ME-TRPO</vt:lpstr>
      <vt:lpstr>Ergebnisse  - ME-TRPO – Fazit</vt:lpstr>
      <vt:lpstr>Gemeinsamer Vergleich</vt:lpstr>
      <vt:lpstr>GitHub Repositories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6</cp:revision>
  <dcterms:created xsi:type="dcterms:W3CDTF">2023-01-06T14:10:10Z</dcterms:created>
  <dcterms:modified xsi:type="dcterms:W3CDTF">2023-01-09T21:48:09Z</dcterms:modified>
</cp:coreProperties>
</file>